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23"/>
  </p:notesMasterIdLst>
  <p:handoutMasterIdLst>
    <p:handoutMasterId r:id="rId24"/>
  </p:handoutMasterIdLst>
  <p:sldIdLst>
    <p:sldId id="1625" r:id="rId6"/>
    <p:sldId id="2076138756" r:id="rId7"/>
    <p:sldId id="2076138783" r:id="rId8"/>
    <p:sldId id="2076138777" r:id="rId9"/>
    <p:sldId id="2076138778" r:id="rId10"/>
    <p:sldId id="2076136770" r:id="rId11"/>
    <p:sldId id="657" r:id="rId12"/>
    <p:sldId id="2076138741" r:id="rId13"/>
    <p:sldId id="355" r:id="rId14"/>
    <p:sldId id="2141411272" r:id="rId15"/>
    <p:sldId id="2076137606" r:id="rId16"/>
    <p:sldId id="2076138806" r:id="rId17"/>
    <p:sldId id="4180" r:id="rId18"/>
    <p:sldId id="2076138797" r:id="rId19"/>
    <p:sldId id="2141411271" r:id="rId20"/>
    <p:sldId id="2076138809" r:id="rId21"/>
    <p:sldId id="1599" r:id="rId22"/>
  </p:sldIdLst>
  <p:sldSz cx="12436475" cy="6994525"/>
  <p:notesSz cx="6858000" cy="98742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ection>
        <p14:section name="Title slides" id="{6290A1E8-AFB8-3548-8B68-764E854A696A}">
          <p14:sldIdLst/>
        </p14:section>
        <p14:section name="Text layouts" id="{40B2B39E-9CDC-46B4-8BD3-EC8784DB9ACA}">
          <p14:sldIdLst>
            <p14:sldId id="1625"/>
            <p14:sldId id="2076138756"/>
            <p14:sldId id="2076138783"/>
            <p14:sldId id="2076138777"/>
            <p14:sldId id="2076138778"/>
            <p14:sldId id="2076136770"/>
            <p14:sldId id="657"/>
            <p14:sldId id="2076138741"/>
            <p14:sldId id="355"/>
            <p14:sldId id="2141411272"/>
            <p14:sldId id="2076137606"/>
            <p14:sldId id="2076138806"/>
            <p14:sldId id="4180"/>
            <p14:sldId id="2076138797"/>
            <p14:sldId id="2141411271"/>
          </p14:sldIdLst>
        </p14:section>
        <p14:section name="Closing Section" id="{82884CC8-64E1-4CFE-9ADB-320B37E0B1C6}">
          <p14:sldIdLst>
            <p14:sldId id="2076138809"/>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EBEBEB"/>
    <a:srgbClr val="0078D4"/>
    <a:srgbClr val="1A1A1A"/>
    <a:srgbClr val="000000"/>
    <a:srgbClr val="FFFFFF"/>
    <a:srgbClr val="3C3C41"/>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A4A98-4E4B-455C-9717-AF963B2964BD}" v="374" dt="2020-12-07T17:22:03.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84045" autoAdjust="0"/>
  </p:normalViewPr>
  <p:slideViewPr>
    <p:cSldViewPr snapToGrid="0">
      <p:cViewPr varScale="1">
        <p:scale>
          <a:sx n="67" d="100"/>
          <a:sy n="67" d="100"/>
        </p:scale>
        <p:origin x="1171" y="8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1968"/>
    </p:cViewPr>
  </p:sorterViewPr>
  <p:notesViewPr>
    <p:cSldViewPr snapToGrid="0" showGuides="1">
      <p:cViewPr varScale="1">
        <p:scale>
          <a:sx n="137" d="100"/>
          <a:sy n="137" d="100"/>
        </p:scale>
        <p:origin x="3600" y="200"/>
      </p:cViewPr>
      <p:guideLst>
        <p:guide orient="horz" pos="311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497"/>
            <a:ext cx="2971800" cy="493712"/>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4" y="1"/>
            <a:ext cx="2971800" cy="493712"/>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7/6/2021 7:25 AM</a:t>
            </a:fld>
            <a:endParaRPr lang="en-US" dirty="0">
              <a:latin typeface="Segoe UI" pitchFamily="34" charset="0"/>
            </a:endParaRPr>
          </a:p>
        </p:txBody>
      </p:sp>
      <p:sp>
        <p:nvSpPr>
          <p:cNvPr id="8" name="Footer Placeholder 7"/>
          <p:cNvSpPr>
            <a:spLocks noGrp="1"/>
          </p:cNvSpPr>
          <p:nvPr>
            <p:ph type="ftr" sz="quarter" idx="2"/>
          </p:nvPr>
        </p:nvSpPr>
        <p:spPr>
          <a:xfrm>
            <a:off x="0" y="9378825"/>
            <a:ext cx="5795010" cy="358982"/>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82" y="9378825"/>
            <a:ext cx="1072833" cy="493712"/>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2971800" cy="493712"/>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36525" y="739775"/>
            <a:ext cx="6584950" cy="3703638"/>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9380539"/>
            <a:ext cx="5920740" cy="384392"/>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4" y="1"/>
            <a:ext cx="2971800" cy="493712"/>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7/6/2021 7:25 AM</a:t>
            </a:fld>
            <a:endParaRPr lang="en-US" dirty="0"/>
          </a:p>
        </p:txBody>
      </p:sp>
      <p:sp>
        <p:nvSpPr>
          <p:cNvPr id="12" name="Notes Placeholder 11"/>
          <p:cNvSpPr>
            <a:spLocks noGrp="1"/>
          </p:cNvSpPr>
          <p:nvPr>
            <p:ph type="body" sz="quarter" idx="3"/>
          </p:nvPr>
        </p:nvSpPr>
        <p:spPr>
          <a:xfrm>
            <a:off x="685801" y="4690269"/>
            <a:ext cx="5486400" cy="4443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12" y="9378825"/>
            <a:ext cx="947103" cy="493712"/>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 Hello everyone my name is </a:t>
            </a:r>
          </a:p>
          <a:p>
            <a:r>
              <a:rPr lang="en-IL" dirty="0"/>
              <a:t>- Thank you for joining today</a:t>
            </a:r>
          </a:p>
          <a:p>
            <a:r>
              <a:rPr lang="en-IL" dirty="0"/>
              <a:t>- And Thank you Liz for the introduction</a:t>
            </a:r>
          </a:p>
          <a:p>
            <a:r>
              <a:rPr lang="en-IL" dirty="0"/>
              <a:t>- I am a Program Manager for the Azure Defender for IoT, joining with the recent acquisition of </a:t>
            </a:r>
            <a:r>
              <a:rPr lang="en-IL" dirty="0" err="1"/>
              <a:t>CyberX</a:t>
            </a:r>
            <a:r>
              <a:rPr lang="en-IL" dirty="0"/>
              <a:t> which specialized in securing IoT devices for industrial and critical infrastructure organizations</a:t>
            </a:r>
          </a:p>
          <a:p>
            <a:endParaRPr lang="en-IL" dirty="0"/>
          </a:p>
          <a:p>
            <a:r>
              <a:rPr lang="en-IL" dirty="0"/>
              <a:t>Feel free to ask questions in the chat my team will help with Q&amp;A,</a:t>
            </a:r>
          </a:p>
          <a:p>
            <a:r>
              <a:rPr lang="en-IL" dirty="0"/>
              <a:t>and I will </a:t>
            </a:r>
            <a:r>
              <a:rPr lang="en-IL" dirty="0" err="1"/>
              <a:t>will</a:t>
            </a:r>
            <a:r>
              <a:rPr lang="en-IL" dirty="0"/>
              <a:t> be kicking off this presentation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How should the following events be managed in a critical IoT network? </a:t>
            </a:r>
          </a:p>
          <a:p>
            <a:endParaRPr lang="en-US" dirty="0"/>
          </a:p>
          <a:p>
            <a:pPr marL="171450" indent="-171450" algn="l">
              <a:buFont typeface="Arial" panose="020B0604020202020204" pitchFamily="34" charset="0"/>
              <a:buChar char="•"/>
            </a:pPr>
            <a:r>
              <a:rPr lang="en-US" b="0" i="0" dirty="0">
                <a:solidFill>
                  <a:srgbClr val="333333"/>
                </a:solidFill>
                <a:effectLst/>
                <a:latin typeface="Roboto-Bold"/>
              </a:rPr>
              <a:t>Protocol Violation - </a:t>
            </a:r>
            <a:r>
              <a:rPr lang="en-US" b="0" i="0" dirty="0">
                <a:solidFill>
                  <a:srgbClr val="333333"/>
                </a:solidFill>
                <a:effectLst/>
                <a:latin typeface="Roboto-Light"/>
              </a:rPr>
              <a:t>Packet Structure or Field Values That Don't Comply with Protocol Specification</a:t>
            </a:r>
          </a:p>
          <a:p>
            <a:pPr marL="171450" indent="-171450" algn="l">
              <a:buFont typeface="Arial" panose="020B0604020202020204" pitchFamily="34" charset="0"/>
              <a:buChar char="•"/>
            </a:pPr>
            <a:r>
              <a:rPr lang="en-US" b="0" i="0" dirty="0">
                <a:solidFill>
                  <a:srgbClr val="333333"/>
                </a:solidFill>
                <a:effectLst/>
                <a:latin typeface="Roboto-Bold"/>
              </a:rPr>
              <a:t>Policy Violation - </a:t>
            </a:r>
            <a:r>
              <a:rPr lang="en-US" b="0" i="0" dirty="0">
                <a:solidFill>
                  <a:srgbClr val="333333"/>
                </a:solidFill>
                <a:effectLst/>
                <a:latin typeface="Roboto-Light"/>
              </a:rPr>
              <a:t>Deviation from Baseline Behavior Defined in Learned or Configured Policy</a:t>
            </a:r>
          </a:p>
          <a:p>
            <a:pPr marL="171450" indent="-171450" algn="l">
              <a:buFont typeface="Arial" panose="020B0604020202020204" pitchFamily="34" charset="0"/>
              <a:buChar char="•"/>
            </a:pPr>
            <a:r>
              <a:rPr lang="en-US" b="0" i="0" dirty="0">
                <a:solidFill>
                  <a:srgbClr val="333333"/>
                </a:solidFill>
                <a:effectLst/>
                <a:latin typeface="Roboto-Bold"/>
              </a:rPr>
              <a:t>Malware - </a:t>
            </a:r>
            <a:r>
              <a:rPr lang="en-US" b="0" i="0" dirty="0">
                <a:solidFill>
                  <a:srgbClr val="333333"/>
                </a:solidFill>
                <a:effectLst/>
                <a:latin typeface="Roboto-Light"/>
              </a:rPr>
              <a:t>Detection of Malicious Network Activity</a:t>
            </a:r>
          </a:p>
          <a:p>
            <a:pPr marL="171450" indent="-171450" algn="l">
              <a:buFont typeface="Arial" panose="020B0604020202020204" pitchFamily="34" charset="0"/>
              <a:buChar char="•"/>
            </a:pPr>
            <a:r>
              <a:rPr lang="en-US" b="0" i="0" dirty="0">
                <a:solidFill>
                  <a:srgbClr val="333333"/>
                </a:solidFill>
                <a:effectLst/>
                <a:latin typeface="Roboto-Bold"/>
              </a:rPr>
              <a:t>Anomaly - </a:t>
            </a:r>
            <a:r>
              <a:rPr lang="en-US" b="0" i="0" dirty="0">
                <a:solidFill>
                  <a:srgbClr val="333333"/>
                </a:solidFill>
                <a:effectLst/>
                <a:latin typeface="Roboto-Light"/>
              </a:rPr>
              <a:t>Anomaly in Network Behavior</a:t>
            </a:r>
          </a:p>
          <a:p>
            <a:pPr marL="171450" indent="-171450" algn="l">
              <a:buFont typeface="Arial" panose="020B0604020202020204" pitchFamily="34" charset="0"/>
              <a:buChar char="•"/>
            </a:pPr>
            <a:r>
              <a:rPr lang="en-US" b="0" i="0" dirty="0">
                <a:solidFill>
                  <a:srgbClr val="333333"/>
                </a:solidFill>
                <a:effectLst/>
                <a:latin typeface="Roboto-Bold"/>
              </a:rPr>
              <a:t>Operational - </a:t>
            </a:r>
            <a:r>
              <a:rPr lang="en-US" b="0" i="0" dirty="0">
                <a:solidFill>
                  <a:srgbClr val="333333"/>
                </a:solidFill>
                <a:effectLst/>
                <a:latin typeface="Roboto-Light"/>
              </a:rPr>
              <a:t>Operational Incidents or Malfunctioning Entities</a:t>
            </a:r>
          </a:p>
          <a:p>
            <a:pPr marL="171450" indent="-171450">
              <a:buFont typeface="Arial" panose="020B0604020202020204" pitchFamily="34" charset="0"/>
              <a:buChar char="•"/>
            </a:pPr>
            <a:endParaRPr lang="en-I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730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p17:notes"/>
          <p:cNvSpPr txBox="1">
            <a:spLocks noGrp="1"/>
          </p:cNvSpPr>
          <p:nvPr>
            <p:ph type="body" idx="1"/>
          </p:nvPr>
        </p:nvSpPr>
        <p:spPr>
          <a:xfrm>
            <a:off x="685801"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L" dirty="0"/>
              <a:t>Why is our product simple to deploy and does not impact the organization or it’s assets and networks?</a:t>
            </a:r>
          </a:p>
          <a:p>
            <a:pPr marL="0" lvl="0" indent="0" algn="l" rtl="0">
              <a:spcBef>
                <a:spcPts val="0"/>
              </a:spcBef>
              <a:spcAft>
                <a:spcPts val="0"/>
              </a:spcAft>
              <a:buNone/>
            </a:pPr>
            <a:endParaRPr lang="en-IL" dirty="0"/>
          </a:p>
          <a:p>
            <a:pPr marL="0" lvl="0" indent="0" algn="l" rtl="0">
              <a:spcBef>
                <a:spcPts val="0"/>
              </a:spcBef>
              <a:spcAft>
                <a:spcPts val="0"/>
              </a:spcAft>
              <a:buNone/>
            </a:pPr>
            <a:r>
              <a:rPr lang="en-IL" dirty="0"/>
              <a:t>Azure defender for IoT is an non-invasive agentless monitoring platform</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Passive monitoring </a:t>
            </a:r>
            <a:r>
              <a:rPr lang="en-IL" dirty="0"/>
              <a:t>allows</a:t>
            </a:r>
            <a:r>
              <a:rPr lang="en-US" dirty="0"/>
              <a:t> Zero Impact on the network with frameworks in place for any industrial protocol</a:t>
            </a:r>
            <a:endParaRPr lang="en-IL" dirty="0"/>
          </a:p>
          <a:p>
            <a:pPr marL="171450" lvl="0" indent="-171450" algn="l" rtl="0">
              <a:spcBef>
                <a:spcPts val="0"/>
              </a:spcBef>
              <a:spcAft>
                <a:spcPts val="0"/>
              </a:spcAft>
              <a:buFont typeface="Arial" panose="020B0604020202020204" pitchFamily="34" charset="0"/>
              <a:buChar char="•"/>
            </a:pPr>
            <a:r>
              <a:rPr lang="en-IL" dirty="0"/>
              <a:t>Once the sensor monitors the network, it maps out the network assets, identifies vulnerabilities and continuously monitors for threats.</a:t>
            </a:r>
            <a:endParaRPr lang="en-US" dirty="0"/>
          </a:p>
          <a:p>
            <a:pPr marL="171450" lvl="0" indent="-171450" algn="l" rtl="0">
              <a:spcBef>
                <a:spcPts val="0"/>
              </a:spcBef>
              <a:spcAft>
                <a:spcPts val="0"/>
              </a:spcAft>
              <a:buFont typeface="Arial" panose="020B0604020202020204" pitchFamily="34" charset="0"/>
              <a:buChar char="•"/>
            </a:pPr>
            <a:r>
              <a:rPr lang="en-IL" dirty="0"/>
              <a:t>Azure defender for IoT is a scalable</a:t>
            </a:r>
            <a:r>
              <a:rPr lang="en-US" dirty="0"/>
              <a:t> solution </a:t>
            </a:r>
            <a:r>
              <a:rPr lang="en-IL" dirty="0"/>
              <a:t>allowing </a:t>
            </a:r>
            <a:r>
              <a:rPr lang="en-US" dirty="0"/>
              <a:t>for </a:t>
            </a:r>
            <a:r>
              <a:rPr lang="en-IL" dirty="0"/>
              <a:t>monitoring in </a:t>
            </a:r>
            <a:r>
              <a:rPr lang="en-US" dirty="0"/>
              <a:t>multiple locations providing </a:t>
            </a:r>
            <a:r>
              <a:rPr lang="en-IL" dirty="0"/>
              <a:t>the owner to </a:t>
            </a:r>
            <a:r>
              <a:rPr lang="en-US" dirty="0"/>
              <a:t>scale the system </a:t>
            </a:r>
            <a:r>
              <a:rPr lang="en-IL" dirty="0"/>
              <a:t>as it grows</a:t>
            </a:r>
            <a:r>
              <a:rPr lang="en-US" dirty="0"/>
              <a:t>, enabling management both on premises or in the cloud</a:t>
            </a:r>
          </a:p>
          <a:p>
            <a:pPr marL="171450" lvl="0" indent="-171450" algn="l" rtl="0">
              <a:spcBef>
                <a:spcPts val="0"/>
              </a:spcBef>
              <a:spcAft>
                <a:spcPts val="0"/>
              </a:spcAft>
              <a:buFont typeface="Arial" panose="020B0604020202020204" pitchFamily="34" charset="0"/>
              <a:buChar char="•"/>
            </a:pPr>
            <a:endParaRPr lang="en-US" dirty="0"/>
          </a:p>
        </p:txBody>
      </p:sp>
      <p:sp>
        <p:nvSpPr>
          <p:cNvPr id="2198" name="Google Shape;2198;p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fld id="{00000000-1234-1234-1234-123412341234}" type="slidenum">
              <a:rPr kumimoji="0" lang="en-US" sz="25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2500"/>
                <a:buFont typeface="Libre Franklin"/>
                <a:buNone/>
                <a:tabLst/>
                <a:defRPr/>
              </a:pPr>
              <a:t>11</a:t>
            </a:fld>
            <a:endParaRPr kumimoji="0" sz="25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32363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Let me introduce Richard, the new chief security officer who would like to improve the security posture and IoT monitoring in the new production plants our organization has just commissioned. </a:t>
            </a:r>
          </a:p>
          <a:p>
            <a:endParaRPr lang="en-IL" dirty="0"/>
          </a:p>
          <a:p>
            <a:r>
              <a:rPr lang="en-IL" dirty="0"/>
              <a:t>What challenges is Richard facing in order to reach his goal?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70413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39775"/>
            <a:ext cx="6584950" cy="3703638"/>
          </a:xfrm>
        </p:spPr>
      </p:sp>
      <p:sp>
        <p:nvSpPr>
          <p:cNvPr id="3" name="Notes Placeholder 2"/>
          <p:cNvSpPr>
            <a:spLocks noGrp="1"/>
          </p:cNvSpPr>
          <p:nvPr>
            <p:ph type="body" idx="1"/>
          </p:nvPr>
        </p:nvSpPr>
        <p:spPr/>
        <p:txBody>
          <a:bodyPr/>
          <a:lstStyle/>
          <a:p>
            <a:r>
              <a:rPr lang="en-IL" baseline="0" dirty="0"/>
              <a:t>After the success of the monitoring project on the new production plant, Richard would like to grow the system and monitor more networks across the organization. How can Richard deploy and monitor across the organization?</a:t>
            </a:r>
          </a:p>
          <a:p>
            <a:endParaRPr lang="en-IL" baseline="0" dirty="0"/>
          </a:p>
          <a:p>
            <a:r>
              <a:rPr lang="en-IL" baseline="0" dirty="0"/>
              <a:t>The platform supports deployment and management of multiple appliances monitoring different parts of the networks</a:t>
            </a:r>
          </a:p>
          <a:p>
            <a:endParaRPr lang="en-US" baseline="0" dirty="0"/>
          </a:p>
          <a:p>
            <a:pPr marL="171450" indent="-171450">
              <a:buFont typeface="Arial" panose="020B0604020202020204" pitchFamily="34" charset="0"/>
              <a:buChar char="•"/>
            </a:pPr>
            <a:r>
              <a:rPr lang="en-IL" dirty="0"/>
              <a:t>Allowing for deployment</a:t>
            </a:r>
            <a:r>
              <a:rPr lang="en-US" dirty="0"/>
              <a:t> in multiple topologies, supporting the most secure air gapped networks</a:t>
            </a:r>
            <a:endParaRPr lang="en-IL" dirty="0"/>
          </a:p>
          <a:p>
            <a:pPr marL="171450" indent="-171450">
              <a:buFont typeface="Arial" panose="020B0604020202020204" pitchFamily="34" charset="0"/>
              <a:buChar char="•"/>
            </a:pPr>
            <a:r>
              <a:rPr lang="en-IL" dirty="0"/>
              <a:t>The management console provides a central viewport helping the security teams to focus top-down on the day to day upkeep of the organization, and to perform easy triage of events.</a:t>
            </a:r>
          </a:p>
          <a:p>
            <a:pPr marL="171450" indent="-171450">
              <a:buFont typeface="Arial" panose="020B0604020202020204" pitchFamily="34" charset="0"/>
              <a:buChar char="•"/>
            </a:pPr>
            <a:r>
              <a:rPr lang="en-IL" dirty="0"/>
              <a:t>The management console allows for managing the inventories and alerts across the organization from a single pane of glass.</a:t>
            </a:r>
            <a:endParaRPr lang="en-US" dirty="0"/>
          </a:p>
        </p:txBody>
      </p:sp>
      <p:sp>
        <p:nvSpPr>
          <p:cNvPr id="4" name="Slide Number Placeholder 3"/>
          <p:cNvSpPr>
            <a:spLocks noGrp="1"/>
          </p:cNvSpPr>
          <p:nvPr>
            <p:ph type="sldNum" sz="quarter" idx="10"/>
          </p:nvPr>
        </p:nvSpPr>
        <p:spPr>
          <a:xfrm>
            <a:off x="3884615" y="9378825"/>
            <a:ext cx="2971799" cy="493712"/>
          </a:xfrm>
          <a:prstGeom prst="rect">
            <a:avLst/>
          </a:prstGeom>
        </p:spPr>
        <p:txBody>
          <a:bodyPr/>
          <a:lstStyle/>
          <a:p>
            <a:pPr marL="0" marR="0" lvl="0" indent="0" algn="l" defTabSz="632442" rtl="0" eaLnBrk="1" fontAlgn="auto" latinLnBrk="0" hangingPunct="0">
              <a:lnSpc>
                <a:spcPct val="100000"/>
              </a:lnSpc>
              <a:spcBef>
                <a:spcPts val="0"/>
              </a:spcBef>
              <a:spcAft>
                <a:spcPts val="0"/>
              </a:spcAft>
              <a:buClrTx/>
              <a:buSzTx/>
              <a:buFontTx/>
              <a:buNone/>
              <a:tabLst/>
              <a:defRPr/>
            </a:pPr>
            <a:fld id="{BE4C5234-B7F9-504D-8C03-6DC5B94BFEBD}" type="slidenum">
              <a:rPr kumimoji="0" lang="en-US" sz="2500" b="0" i="0" u="none" strike="noStrike" kern="0" cap="none" spc="0" normalizeH="0" baseline="0" noProof="0" smtClean="0">
                <a:ln>
                  <a:noFill/>
                </a:ln>
                <a:solidFill>
                  <a:srgbClr val="000000"/>
                </a:solidFill>
                <a:effectLst/>
                <a:uLnTx/>
                <a:uFillTx/>
                <a:latin typeface="Franklin Gothic Book" panose="020B0503020102020204" pitchFamily="34" charset="0"/>
                <a:ea typeface="Franklin Gothic Book Regular" charset="0"/>
                <a:cs typeface="Franklin Gothic Book Regular" charset="0"/>
                <a:sym typeface="Calibri"/>
              </a:rPr>
              <a:pPr marL="0" marR="0" lvl="0" indent="0" algn="l" defTabSz="632442" rtl="0" eaLnBrk="1" fontAlgn="auto" latinLnBrk="0" hangingPunct="0">
                <a:lnSpc>
                  <a:spcPct val="100000"/>
                </a:lnSpc>
                <a:spcBef>
                  <a:spcPts val="0"/>
                </a:spcBef>
                <a:spcAft>
                  <a:spcPts val="0"/>
                </a:spcAft>
                <a:buClrTx/>
                <a:buSzTx/>
                <a:buFontTx/>
                <a:buNone/>
                <a:tabLst/>
                <a:defRPr/>
              </a:pPr>
              <a:t>13</a:t>
            </a:fld>
            <a:endParaRPr kumimoji="0" lang="en-US" sz="2500" b="0" i="0" u="none" strike="noStrike" kern="0" cap="none" spc="0" normalizeH="0" baseline="0" noProof="0" dirty="0">
              <a:ln>
                <a:noFill/>
              </a:ln>
              <a:solidFill>
                <a:srgbClr val="000000"/>
              </a:solidFill>
              <a:effectLst/>
              <a:uLnTx/>
              <a:uFillTx/>
              <a:latin typeface="Franklin Gothic Book" panose="020B0503020102020204" pitchFamily="34" charset="0"/>
              <a:ea typeface="Franklin Gothic Book Regular" charset="0"/>
              <a:cs typeface="Franklin Gothic Book Regular" charset="0"/>
              <a:sym typeface="Calibri"/>
            </a:endParaRPr>
          </a:p>
        </p:txBody>
      </p:sp>
    </p:spTree>
    <p:extLst>
      <p:ext uri="{BB962C8B-B14F-4D97-AF65-F5344CB8AC3E}">
        <p14:creationId xmlns:p14="http://schemas.microsoft.com/office/powerpoint/2010/main" val="1088076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What makes Azure Defender for IoT the unified and futureproof solution for an organization?</a:t>
            </a:r>
            <a:endParaRPr lang="en-US" dirty="0"/>
          </a:p>
          <a:p>
            <a:endParaRPr lang="en-US" dirty="0"/>
          </a:p>
          <a:p>
            <a:r>
              <a:rPr lang="en-IL" dirty="0"/>
              <a:t>- Azure Defender for IoT is b</a:t>
            </a:r>
            <a:r>
              <a:rPr lang="en-US" dirty="0" err="1"/>
              <a:t>uilt</a:t>
            </a:r>
            <a:r>
              <a:rPr lang="en-US" dirty="0"/>
              <a:t> for both local management and the cloud, connecting to Microsoft Azure cloud </a:t>
            </a:r>
            <a:r>
              <a:rPr lang="en-IL" dirty="0"/>
              <a:t>interfacing to </a:t>
            </a:r>
            <a:r>
              <a:rPr lang="en-US" dirty="0"/>
              <a:t>products such as Sentinel, Power BI and</a:t>
            </a:r>
            <a:r>
              <a:rPr lang="en-IL" dirty="0"/>
              <a:t> other services on</a:t>
            </a:r>
            <a:r>
              <a:rPr lang="en-US" dirty="0"/>
              <a:t> the Azure cloud </a:t>
            </a:r>
            <a:r>
              <a:rPr lang="en-IL" dirty="0"/>
              <a:t>ecosystem</a:t>
            </a:r>
            <a:r>
              <a:rPr lang="en-US" dirty="0"/>
              <a:t>.</a:t>
            </a:r>
            <a:endParaRPr lang="en-IL" dirty="0"/>
          </a:p>
          <a:p>
            <a:r>
              <a:rPr lang="en-IL" dirty="0"/>
              <a:t>- Moreover, Microsoft works with device builders in order to integrate security modules into new IoT platforms and products, allowing for a unified view of all managed and unmanaged IoT devices across the organization</a:t>
            </a:r>
          </a:p>
          <a:p>
            <a:endParaRPr lang="en-IL"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0016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Summary</a:t>
            </a:r>
          </a:p>
          <a:p>
            <a:endParaRPr lang="en-IL" dirty="0"/>
          </a:p>
          <a:p>
            <a:r>
              <a:rPr lang="en-IL" dirty="0"/>
              <a:t>We now understand the risk organizations face by the increasing number of IoT devices taking part in critical business processes, and reviewed the solution offered by Microsoft to organizations willing to protect people, production and profits. </a:t>
            </a:r>
          </a:p>
          <a:p>
            <a:endParaRPr lang="en-IL" dirty="0">
              <a:cs typeface="Calibri"/>
            </a:endParaRPr>
          </a:p>
          <a:p>
            <a:r>
              <a:rPr lang="en-IL" dirty="0">
                <a:cs typeface="Calibri"/>
              </a:rPr>
              <a:t>How can you learn more about the solution and get started?</a:t>
            </a:r>
          </a:p>
          <a:p>
            <a:endParaRPr lang="en-IL" dirty="0">
              <a:cs typeface="Calibri"/>
            </a:endParaRPr>
          </a:p>
          <a:p>
            <a:r>
              <a:rPr lang="en-IL" dirty="0">
                <a:cs typeface="Calibri"/>
              </a:rPr>
              <a:t>We’ve prepared some extra resources and</a:t>
            </a:r>
            <a:r>
              <a:rPr lang="en-US" dirty="0">
                <a:cs typeface="Calibri"/>
              </a:rPr>
              <a:t> invite you to</a:t>
            </a:r>
            <a:r>
              <a:rPr lang="en-IL" dirty="0">
                <a:cs typeface="Calibri"/>
              </a:rPr>
              <a:t> read through the product briefs as well as</a:t>
            </a:r>
            <a:r>
              <a:rPr lang="en-US" dirty="0">
                <a:cs typeface="Calibri"/>
              </a:rPr>
              <a:t> join our IoT security community to learn more</a:t>
            </a:r>
            <a:r>
              <a:rPr lang="en-IL" dirty="0">
                <a:cs typeface="Calibri"/>
              </a:rPr>
              <a:t> and help your organization get started on your journey of IoT security.</a:t>
            </a:r>
          </a:p>
          <a:p>
            <a:endParaRPr lang="en-IL" dirty="0">
              <a:cs typeface="Calibri"/>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7/6/2021 7:25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In case you have any questions further questions, please write them in the chat so we can address them.</a:t>
            </a:r>
          </a:p>
          <a:p>
            <a:endParaRPr lang="en-IL" dirty="0"/>
          </a:p>
          <a:p>
            <a:r>
              <a:rPr lang="en-IL" dirty="0"/>
              <a:t>Let me review the questions asked during the session, possibly by Richard the CISO who is looking to better utilize Azure Defender for IoT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7195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I would like to thank you for this opportunity to present to you, and invite you to touch base with us for any more information.</a:t>
            </a: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Which topics will be part of our mutual exploration today, and what value can I leave you with?</a:t>
            </a:r>
          </a:p>
          <a:p>
            <a:endParaRPr lang="en-IL" dirty="0"/>
          </a:p>
          <a:p>
            <a:r>
              <a:rPr lang="en-IL" dirty="0"/>
              <a:t>- First, I will describe the challenges faced by organizations using IoT devices which are applicable to all industries,</a:t>
            </a:r>
          </a:p>
          <a:p>
            <a:r>
              <a:rPr lang="en-IL" dirty="0"/>
              <a:t>- Next I will  </a:t>
            </a:r>
            <a:r>
              <a:rPr lang="en-US" dirty="0"/>
              <a:t>present </a:t>
            </a:r>
            <a:r>
              <a:rPr lang="en-IL" dirty="0"/>
              <a:t>and demonstrate </a:t>
            </a:r>
            <a:r>
              <a:rPr lang="en-US" dirty="0"/>
              <a:t>how Azure Defender for IoT can help your organization, Increase Operational Efficiency as well as protect People, Production &amp; Profits </a:t>
            </a:r>
            <a:endParaRPr lang="en-IL" dirty="0"/>
          </a:p>
          <a:p>
            <a:r>
              <a:rPr lang="en-IL" dirty="0"/>
              <a:t>- I will finish off with pointers to some useful resources you can follow up after this session.</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7/6/2021 7:25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7479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L" dirty="0"/>
              <a:t>What is the risk for businesses using IoT/OT?</a:t>
            </a:r>
          </a:p>
          <a:p>
            <a:pPr marL="0" indent="0">
              <a:buFont typeface="Arial" panose="020B0604020202020204" pitchFamily="34" charset="0"/>
              <a:buNone/>
            </a:pPr>
            <a:endParaRPr lang="en-IL" dirty="0"/>
          </a:p>
          <a:p>
            <a:pPr marL="0" indent="0">
              <a:buFont typeface="Arial" panose="020B0604020202020204" pitchFamily="34" charset="0"/>
              <a:buNone/>
            </a:pPr>
            <a:r>
              <a:rPr lang="en-US" dirty="0"/>
              <a:t>Since the invention of the PLC in 1969, for the last 50 years we have been installing, upgrading, automating and re-engineering </a:t>
            </a:r>
            <a:r>
              <a:rPr lang="en-IL" dirty="0"/>
              <a:t>business-</a:t>
            </a:r>
            <a:r>
              <a:rPr lang="en-US" dirty="0"/>
              <a:t>critical production networks</a:t>
            </a:r>
          </a:p>
          <a:p>
            <a:pPr marL="388712" lvl="1" indent="-171450">
              <a:buFont typeface="Arial" panose="020B0604020202020204" pitchFamily="34" charset="0"/>
              <a:buChar char="•"/>
            </a:pPr>
            <a:r>
              <a:rPr lang="en-US" dirty="0"/>
              <a:t>Reliability was always part of the design, cyber-security was not</a:t>
            </a:r>
          </a:p>
          <a:p>
            <a:pPr marL="388712" lvl="1" indent="-171450">
              <a:buFont typeface="Arial" panose="020B0604020202020204" pitchFamily="34" charset="0"/>
              <a:buChar char="•"/>
            </a:pPr>
            <a:r>
              <a:rPr lang="en-US" dirty="0"/>
              <a:t>Then came the internet</a:t>
            </a:r>
          </a:p>
          <a:p>
            <a:endParaRPr lang="en-IL" dirty="0"/>
          </a:p>
          <a:p>
            <a:pPr marL="0" lvl="0" indent="0">
              <a:buFont typeface="Arial" panose="020B0604020202020204" pitchFamily="34" charset="0"/>
              <a:buNone/>
            </a:pPr>
            <a:r>
              <a:rPr lang="en-IL" dirty="0">
                <a:sym typeface="Wingdings" panose="05000000000000000000" pitchFamily="2" charset="2"/>
              </a:rPr>
              <a:t>Business face: </a:t>
            </a:r>
          </a:p>
          <a:p>
            <a:pPr marL="0" lvl="0" indent="0">
              <a:buFont typeface="Arial" panose="020B0604020202020204" pitchFamily="34" charset="0"/>
              <a:buNone/>
            </a:pPr>
            <a:r>
              <a:rPr lang="en-IL" dirty="0">
                <a:sym typeface="Wingdings" panose="05000000000000000000" pitchFamily="2" charset="2"/>
              </a:rPr>
              <a:t>- Financial Risks – shut down plants, lost production, damaged goods, brand name and customer trust</a:t>
            </a:r>
          </a:p>
          <a:p>
            <a:pPr marL="0" lvl="0" indent="0">
              <a:buFont typeface="Arial" panose="020B0604020202020204" pitchFamily="34" charset="0"/>
              <a:buNone/>
            </a:pPr>
            <a:r>
              <a:rPr lang="en-IL" dirty="0">
                <a:sym typeface="Wingdings" panose="05000000000000000000" pitchFamily="2" charset="2"/>
              </a:rPr>
              <a:t>- Theft of Intellectual Property – which affects industries ranging from soft drink to pharma and medical research</a:t>
            </a:r>
          </a:p>
          <a:p>
            <a:pPr marL="0" lvl="0" indent="0">
              <a:buFont typeface="Arial" panose="020B0604020202020204" pitchFamily="34" charset="0"/>
              <a:buNone/>
            </a:pPr>
            <a:r>
              <a:rPr lang="en-IL" dirty="0">
                <a:sym typeface="Wingdings" panose="05000000000000000000" pitchFamily="2" charset="2"/>
              </a:rPr>
              <a:t>- Safety Risks – to employees, to the environment, and as we know of cases where infrastructure turned into a weapon</a:t>
            </a:r>
            <a:endParaRPr lang="en-US" dirty="0">
              <a:sym typeface="Wingdings" panose="05000000000000000000" pitchFamily="2" charset="2"/>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7/6/2021 7:25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38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How can we measure how secure our organization is?</a:t>
            </a:r>
          </a:p>
          <a:p>
            <a:r>
              <a:rPr lang="en-IL" dirty="0"/>
              <a:t>Organization Maturity can be broken down into 3 groups</a:t>
            </a:r>
          </a:p>
          <a:p>
            <a:pPr marL="171450" indent="-171450">
              <a:buFontTx/>
              <a:buChar char="-"/>
            </a:pPr>
            <a:r>
              <a:rPr lang="en-IL" dirty="0"/>
              <a:t>Asset discovery and management </a:t>
            </a:r>
          </a:p>
          <a:p>
            <a:pPr marL="171450" indent="-171450">
              <a:buFontTx/>
              <a:buChar char="-"/>
            </a:pPr>
            <a:r>
              <a:rPr lang="en-IL" dirty="0"/>
              <a:t>Continuous monitoring for threats</a:t>
            </a:r>
          </a:p>
          <a:p>
            <a:pPr marL="171450" indent="-171450">
              <a:buFontTx/>
              <a:buChar char="-"/>
            </a:pPr>
            <a:r>
              <a:rPr lang="en-IL" dirty="0"/>
              <a:t>Integrating both by technology and process the security and operational teams to work together creating effective collaboration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7106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How can we know where we are on the scale?</a:t>
            </a:r>
          </a:p>
          <a:p>
            <a:endParaRPr lang="en-IL" dirty="0"/>
          </a:p>
          <a:p>
            <a:r>
              <a:rPr lang="en-IL" dirty="0"/>
              <a:t>Organizations start up in the model at level 1 where...</a:t>
            </a:r>
          </a:p>
          <a:p>
            <a:endParaRPr lang="en-IL" dirty="0"/>
          </a:p>
          <a:p>
            <a:r>
              <a:rPr lang="en-IL" dirty="0"/>
              <a:t>Up to level 4 where tools, knowledge and processes become routine, laser focused tasks keeping the organization on top of cybersecurity.</a:t>
            </a:r>
          </a:p>
          <a:p>
            <a:endParaRPr lang="en-I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55017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How can Microsoft and Azure Defender for IoT help an organization evolve and mature faster?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7/6/2021 7:25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960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900" kern="1200" dirty="0">
                <a:solidFill>
                  <a:schemeClr val="tx1"/>
                </a:solidFill>
                <a:effectLst/>
                <a:latin typeface="Segoe UI Light" pitchFamily="34" charset="0"/>
                <a:ea typeface="+mn-ea"/>
                <a:cs typeface="+mn-cs"/>
              </a:rPr>
              <a:t>What differentiates Azure Defender for IoT?</a:t>
            </a:r>
          </a:p>
          <a:p>
            <a:r>
              <a:rPr lang="en-IL" sz="900" kern="1200" dirty="0">
                <a:solidFill>
                  <a:schemeClr val="tx1"/>
                </a:solidFill>
                <a:effectLst/>
                <a:latin typeface="Segoe UI Light" pitchFamily="34" charset="0"/>
                <a:ea typeface="+mn-ea"/>
                <a:cs typeface="+mn-cs"/>
              </a:rPr>
              <a:t>One of Microsoft’s key advantages is the broad spectrum of intelligence signals with no parallel in the industry, researched by security experts in teams such as MSTIC and Section 52 for IoT specific intelligence</a:t>
            </a:r>
          </a:p>
          <a:p>
            <a:endParaRPr lang="en-IL" sz="900" kern="1200" dirty="0">
              <a:solidFill>
                <a:schemeClr val="tx1"/>
              </a:solidFill>
              <a:effectLst/>
              <a:latin typeface="Segoe UI Light" pitchFamily="34" charset="0"/>
              <a:ea typeface="+mn-ea"/>
              <a:cs typeface="+mn-cs"/>
            </a:endParaRPr>
          </a:p>
          <a:p>
            <a:r>
              <a:rPr lang="en-IL" sz="900" kern="1200" dirty="0">
                <a:solidFill>
                  <a:schemeClr val="tx1"/>
                </a:solidFill>
                <a:effectLst/>
                <a:latin typeface="Segoe UI Light" pitchFamily="34" charset="0"/>
                <a:ea typeface="+mn-ea"/>
                <a:cs typeface="+mn-cs"/>
              </a:rPr>
              <a:t>Research teams focus on malicious emails, the consumer and enterprise clouds and services, botnets, endpoints and IoT devices which are all part of the </a:t>
            </a:r>
            <a:r>
              <a:rPr lang="en-US" sz="900" kern="1200" dirty="0">
                <a:solidFill>
                  <a:schemeClr val="tx1"/>
                </a:solidFill>
                <a:effectLst/>
                <a:latin typeface="Segoe UI Light" pitchFamily="34" charset="0"/>
                <a:ea typeface="+mn-ea"/>
                <a:cs typeface="+mn-cs"/>
              </a:rPr>
              <a:t>Microsoft Intelligent Security Graph. </a:t>
            </a:r>
            <a:endParaRPr lang="en-IL" sz="900" kern="1200" dirty="0">
              <a:solidFill>
                <a:schemeClr val="tx1"/>
              </a:solidFill>
              <a:effectLst/>
              <a:latin typeface="Segoe UI Light" pitchFamily="34" charset="0"/>
              <a:ea typeface="+mn-ea"/>
              <a:cs typeface="+mn-cs"/>
            </a:endParaRPr>
          </a:p>
          <a:p>
            <a:endParaRPr lang="en-IL"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is how we describe the way that we synthesize a vast amount of data from a huge variety of sources. 400 billion emails get analyzed by our Outlook.com and Office 365 email services every month. </a:t>
            </a:r>
          </a:p>
          <a:p>
            <a:r>
              <a:rPr lang="en-US" sz="900" kern="1200" dirty="0">
                <a:solidFill>
                  <a:schemeClr val="tx1"/>
                </a:solidFill>
                <a:effectLst/>
                <a:latin typeface="Segoe UI Light" pitchFamily="34" charset="0"/>
                <a:ea typeface="+mn-ea"/>
                <a:cs typeface="+mn-cs"/>
              </a:rPr>
              <a:t> 1.2 billion devices get scanned every month by Windows Defender. That gives us a great deal of signal into what's happening on endpoints, and where are the attacks, and </a:t>
            </a:r>
            <a:r>
              <a:rPr lang="en-IL" sz="900" kern="1200" dirty="0">
                <a:solidFill>
                  <a:schemeClr val="tx1"/>
                </a:solidFill>
                <a:effectLst/>
                <a:latin typeface="Segoe UI Light" pitchFamily="34" charset="0"/>
                <a:ea typeface="+mn-ea"/>
                <a:cs typeface="+mn-cs"/>
              </a:rPr>
              <a:t>how to detect them</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so, we see more attacks than most other companies on any given day. We get a lot of information from defending against those attacks.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All of that intelligence makes up the Intelligent Security Graph.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why is it a graph? It's a graph because what's important </a:t>
            </a:r>
            <a:r>
              <a:rPr lang="en-IL" sz="900" kern="1200" dirty="0">
                <a:solidFill>
                  <a:schemeClr val="tx1"/>
                </a:solidFill>
                <a:effectLst/>
                <a:latin typeface="Segoe UI Light" pitchFamily="34" charset="0"/>
                <a:ea typeface="+mn-ea"/>
                <a:cs typeface="+mn-cs"/>
              </a:rPr>
              <a:t>is</a:t>
            </a:r>
            <a:r>
              <a:rPr lang="en-US" sz="900" kern="1200" dirty="0">
                <a:solidFill>
                  <a:schemeClr val="tx1"/>
                </a:solidFill>
                <a:effectLst/>
                <a:latin typeface="Segoe UI Light" pitchFamily="34" charset="0"/>
                <a:ea typeface="+mn-ea"/>
                <a:cs typeface="+mn-cs"/>
              </a:rPr>
              <a:t>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the Intelligent Security Graph is something that we are very, very heavily invested in at Microsoft. It's something that we feel is unique to us in this industry. </a:t>
            </a:r>
            <a:endParaRPr lang="en-IL" sz="900" kern="1200" dirty="0">
              <a:solidFill>
                <a:schemeClr val="tx1"/>
              </a:solidFill>
              <a:effectLst/>
              <a:latin typeface="Segoe UI Light" pitchFamily="34" charset="0"/>
              <a:ea typeface="+mn-ea"/>
              <a:cs typeface="+mn-cs"/>
            </a:endParaRPr>
          </a:p>
          <a:p>
            <a:endParaRPr lang="en-IL" sz="900" kern="1200" dirty="0">
              <a:solidFill>
                <a:schemeClr val="tx1"/>
              </a:solidFill>
              <a:effectLst/>
              <a:latin typeface="Segoe UI Light" pitchFamily="34" charset="0"/>
              <a:ea typeface="+mn-ea"/>
              <a:cs typeface="+mn-cs"/>
            </a:endParaRPr>
          </a:p>
          <a:p>
            <a:r>
              <a:rPr lang="en-IL"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IL" sz="900" kern="1200" dirty="0">
                <a:solidFill>
                  <a:schemeClr val="tx1"/>
                </a:solidFill>
                <a:effectLst/>
                <a:latin typeface="Segoe UI Light" pitchFamily="34" charset="0"/>
                <a:ea typeface="+mn-ea"/>
                <a:cs typeface="+mn-cs"/>
              </a:rPr>
              <a:t>(</a:t>
            </a:r>
            <a:r>
              <a:rPr lang="en-US" sz="900" kern="1200" dirty="0">
                <a:solidFill>
                  <a:schemeClr val="tx1"/>
                </a:solidFill>
                <a:effectLst/>
                <a:latin typeface="Segoe UI Light" pitchFamily="34" charset="0"/>
                <a:ea typeface="+mn-ea"/>
                <a:cs typeface="+mn-cs"/>
              </a:rPr>
              <a:t>We operate 200-plus global cloud, consumer, and commercial services. Everything from outlook.com to Xbox Live to Office 365 to Azure, and so on. And with all of those services, we have a tremendous amount of surface area that we defend. Enterprise Security from Microsoft is employed by 90% of the Fortune 500.</a:t>
            </a:r>
            <a:r>
              <a:rPr lang="en-IL" sz="900"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7/6/2021 7:25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99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IL" dirty="0"/>
              <a:t>Why are OT networks different and require a different mindset?</a:t>
            </a:r>
          </a:p>
          <a:p>
            <a:endParaRPr lang="en-I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8573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Due to the distributed and out of sight nature of IoT networks, different monitoring tools and understanding of the network is required in order to maintain safety and availability. </a:t>
            </a:r>
          </a:p>
          <a:p>
            <a:endParaRPr lang="en-IL" dirty="0"/>
          </a:p>
          <a:p>
            <a:r>
              <a:rPr lang="en-IL" dirty="0"/>
              <a:t>Typically these networks cannot be updated routinely and may operate for years using the same setup, legacy operating systems which do not even support newer software.</a:t>
            </a:r>
          </a:p>
          <a:p>
            <a:endParaRPr lang="en-IL" dirty="0"/>
          </a:p>
          <a:p>
            <a:r>
              <a:rPr lang="en-IL" dirty="0"/>
              <a:t>How can we classify the different types of events that may impact an IoT network and require immediate attention?</a:t>
            </a:r>
          </a:p>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9</a:t>
            </a:fld>
            <a:endParaRPr lang="en-US"/>
          </a:p>
        </p:txBody>
      </p:sp>
    </p:spTree>
    <p:extLst>
      <p:ext uri="{BB962C8B-B14F-4D97-AF65-F5344CB8AC3E}">
        <p14:creationId xmlns:p14="http://schemas.microsoft.com/office/powerpoint/2010/main" val="4226119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61454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11961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4891490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0340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56336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3" r:id="rId33"/>
    <p:sldLayoutId id="2147484614" r:id="rId34"/>
    <p:sldLayoutId id="2147484616" r:id="rId35"/>
    <p:sldLayoutId id="2147484617" r:id="rId36"/>
    <p:sldLayoutId id="2147484618" r:id="rId37"/>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60.png"/><Relationship Id="rId3" Type="http://schemas.openxmlformats.org/officeDocument/2006/relationships/image" Target="../media/image62.emf"/><Relationship Id="rId21" Type="http://schemas.openxmlformats.org/officeDocument/2006/relationships/image" Target="../media/image80.png"/><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75.png"/><Relationship Id="rId20" Type="http://schemas.openxmlformats.org/officeDocument/2006/relationships/image" Target="../media/image79.emf"/><Relationship Id="rId1" Type="http://schemas.openxmlformats.org/officeDocument/2006/relationships/slideLayout" Target="../slideLayouts/slideLayout33.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5" Type="http://schemas.openxmlformats.org/officeDocument/2006/relationships/image" Target="../media/image64.emf"/><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4.xml"/><Relationship Id="rId16" Type="http://schemas.openxmlformats.org/officeDocument/2006/relationships/image" Target="../media/image98.png"/><Relationship Id="rId1" Type="http://schemas.openxmlformats.org/officeDocument/2006/relationships/slideLayout" Target="../slideLayouts/slideLayout20.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hyperlink" Target="https://cyberx-labs.com/video/" TargetMode="External"/><Relationship Id="rId13" Type="http://schemas.openxmlformats.org/officeDocument/2006/relationships/hyperlink" Target="https://cyberx-labs.com/blog/" TargetMode="External"/><Relationship Id="rId18" Type="http://schemas.openxmlformats.org/officeDocument/2006/relationships/hyperlink" Target="https://www.iiconsortium.org/smm.htm" TargetMode="External"/><Relationship Id="rId3" Type="http://schemas.openxmlformats.org/officeDocument/2006/relationships/hyperlink" Target="https://techcommunity.microsoft.com/t5/iot-security/bd-p/IoTSecurity" TargetMode="External"/><Relationship Id="rId7" Type="http://schemas.openxmlformats.org/officeDocument/2006/relationships/hyperlink" Target="https://azure.microsoft.com/en-us/services/azure-sphere/" TargetMode="External"/><Relationship Id="rId12" Type="http://schemas.openxmlformats.org/officeDocument/2006/relationships/hyperlink" Target="https://cyberx-labs.com/white-papers/" TargetMode="External"/><Relationship Id="rId17" Type="http://schemas.openxmlformats.org/officeDocument/2006/relationships/hyperlink" Target="https://www.darkreading.com/risk/how-the-rise-of-iot-is-changing-the-ciso-role/a/d-id/1337231" TargetMode="External"/><Relationship Id="rId2" Type="http://schemas.openxmlformats.org/officeDocument/2006/relationships/notesSlide" Target="../notesSlides/notesSlide15.xml"/><Relationship Id="rId16" Type="http://schemas.openxmlformats.org/officeDocument/2006/relationships/hyperlink" Target="https://cyberx-labs.com/blog/bad-to-the-bone-nist-lotl-and-iot-ot-behavioral-anomaly-detection-bad/" TargetMode="External"/><Relationship Id="rId1" Type="http://schemas.openxmlformats.org/officeDocument/2006/relationships/slideLayout" Target="../slideLayouts/slideLayout34.xml"/><Relationship Id="rId6" Type="http://schemas.openxmlformats.org/officeDocument/2006/relationships/hyperlink" Target="https://docs.microsoft.com/en-us/azure/defender-for-iot/" TargetMode="External"/><Relationship Id="rId11" Type="http://schemas.openxmlformats.org/officeDocument/2006/relationships/hyperlink" Target="https://cyberx-labs.com/video/cyberx-webinar-practical-zero-trust-strategies-for-iot-ot-network-defenders/" TargetMode="External"/><Relationship Id="rId5" Type="http://schemas.openxmlformats.org/officeDocument/2006/relationships/hyperlink" Target="http://aka.ms/ADforIoT-PP-Blog" TargetMode="External"/><Relationship Id="rId15" Type="http://schemas.openxmlformats.org/officeDocument/2006/relationships/hyperlink" Target="https://cyberx-labs.com/resources/nist-recommendations-for-iot-ics-security/" TargetMode="External"/><Relationship Id="rId10" Type="http://schemas.openxmlformats.org/officeDocument/2006/relationships/hyperlink" Target="https://cyberx-labs.com/event/sans-webinar-to-promote-a-principal-control-engineers-perspective-on-defending-energy-utilities-from-iot-ics-attacks/?" TargetMode="External"/><Relationship Id="rId19" Type="http://schemas.openxmlformats.org/officeDocument/2006/relationships/image" Target="../media/image99.jpeg"/><Relationship Id="rId4" Type="http://schemas.openxmlformats.org/officeDocument/2006/relationships/hyperlink" Target="http://aka.ms/ADforIoT-Product" TargetMode="External"/><Relationship Id="rId9" Type="http://schemas.openxmlformats.org/officeDocument/2006/relationships/hyperlink" Target="https://cyberx-labs.com/video/bringing-it-ot-together-expert-roundtable/" TargetMode="External"/><Relationship Id="rId14" Type="http://schemas.openxmlformats.org/officeDocument/2006/relationships/hyperlink" Target="https://cyberx-labs.com/resources/addressing-the-mitre-attck-for-ics-matrix/"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9.png"/><Relationship Id="rId5" Type="http://schemas.openxmlformats.org/officeDocument/2006/relationships/hyperlink" Target="https://www.microsoft.com/en-ww/security/business/security-intelligence-report" TargetMode="Externa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Defender for IoT</a:t>
            </a:r>
            <a:br>
              <a:rPr lang="en-US" dirty="0"/>
            </a:br>
            <a:r>
              <a:rPr lang="en-US" sz="3200" dirty="0"/>
              <a:t>Product Demonstration</a:t>
            </a:r>
            <a:endParaRPr lang="en-US" dirty="0"/>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a:xfrm>
            <a:off x="451338" y="4436713"/>
            <a:ext cx="5521944" cy="738664"/>
          </a:xfrm>
        </p:spPr>
        <p:txBody>
          <a:bodyPr/>
          <a:lstStyle/>
          <a:p>
            <a:r>
              <a:rPr lang="en-US" dirty="0"/>
              <a:t>Ariel Saghiv</a:t>
            </a:r>
          </a:p>
          <a:p>
            <a:r>
              <a:rPr lang="en-US" dirty="0"/>
              <a:t>Senior Program Manager </a:t>
            </a:r>
          </a:p>
        </p:txBody>
      </p:sp>
      <p:sp>
        <p:nvSpPr>
          <p:cNvPr id="2" name="Rectangle 1">
            <a:extLst>
              <a:ext uri="{FF2B5EF4-FFF2-40B4-BE49-F238E27FC236}">
                <a16:creationId xmlns:a16="http://schemas.microsoft.com/office/drawing/2014/main" id="{17B257EB-F55D-45AA-A6B3-2F2C95D78B0E}"/>
              </a:ext>
            </a:extLst>
          </p:cNvPr>
          <p:cNvSpPr/>
          <p:nvPr/>
        </p:nvSpPr>
        <p:spPr>
          <a:xfrm>
            <a:off x="451338" y="6298074"/>
            <a:ext cx="3574697" cy="369332"/>
          </a:xfrm>
          <a:prstGeom prst="rect">
            <a:avLst/>
          </a:prstGeom>
        </p:spPr>
        <p:txBody>
          <a:bodyPr wrap="none">
            <a:spAutoFit/>
          </a:bodyPr>
          <a:lstStyle/>
          <a:p>
            <a:r>
              <a:rPr lang="en-US" dirty="0">
                <a:latin typeface="Segoe UI" panose="020B0502040204020203" pitchFamily="34" charset="0"/>
              </a:rPr>
              <a:t>Azure Partner Security Deep-Dive</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395302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2CB1D-CED3-F642-A40A-1D0A8C8EC126}"/>
              </a:ext>
            </a:extLst>
          </p:cNvPr>
          <p:cNvSpPr>
            <a:spLocks noGrp="1"/>
          </p:cNvSpPr>
          <p:nvPr>
            <p:ph type="title"/>
          </p:nvPr>
        </p:nvSpPr>
        <p:spPr/>
        <p:txBody>
          <a:bodyPr/>
          <a:lstStyle/>
          <a:p>
            <a:r>
              <a:rPr lang="en-US" dirty="0"/>
              <a:t>Examples of real-time IoT/OT threat alerts</a:t>
            </a:r>
          </a:p>
        </p:txBody>
      </p:sp>
      <p:sp>
        <p:nvSpPr>
          <p:cNvPr id="3" name="Content Placeholder 2">
            <a:extLst>
              <a:ext uri="{FF2B5EF4-FFF2-40B4-BE49-F238E27FC236}">
                <a16:creationId xmlns:a16="http://schemas.microsoft.com/office/drawing/2014/main" id="{4E1565C3-5284-CB41-B135-71407E5C053A}"/>
              </a:ext>
            </a:extLst>
          </p:cNvPr>
          <p:cNvSpPr>
            <a:spLocks noGrp="1"/>
          </p:cNvSpPr>
          <p:nvPr>
            <p:ph sz="quarter" idx="10"/>
          </p:nvPr>
        </p:nvSpPr>
        <p:spPr>
          <a:xfrm>
            <a:off x="295764" y="1317424"/>
            <a:ext cx="11238194" cy="5431295"/>
          </a:xfrm>
        </p:spPr>
        <p:txBody>
          <a:bodyPr/>
          <a:lstStyle/>
          <a:p>
            <a:pPr marL="342900" indent="-342900">
              <a:lnSpc>
                <a:spcPct val="110000"/>
              </a:lnSpc>
              <a:buClr>
                <a:srgbClr val="0078D4"/>
              </a:buClr>
              <a:buFont typeface="Segoe UI Semibold" panose="020B0702040204020203" pitchFamily="34" charset="0"/>
              <a:buChar char="■"/>
            </a:pPr>
            <a:r>
              <a:rPr lang="en-US" sz="2040" dirty="0"/>
              <a:t>Unauthorized Changes to the Network</a:t>
            </a:r>
          </a:p>
          <a:p>
            <a:pPr marL="627063" lvl="1" indent="-274638">
              <a:lnSpc>
                <a:spcPct val="110000"/>
              </a:lnSpc>
              <a:buClr>
                <a:srgbClr val="0078D4"/>
              </a:buClr>
              <a:buFont typeface="Segoe UI Semibold" panose="020B0702040204020203" pitchFamily="34" charset="0"/>
              <a:buChar char="■"/>
            </a:pPr>
            <a:r>
              <a:rPr lang="en-US" sz="1640" dirty="0"/>
              <a:t>Unauthorized device connected to the network</a:t>
            </a:r>
          </a:p>
          <a:p>
            <a:pPr marL="627063" lvl="1" indent="-274638">
              <a:lnSpc>
                <a:spcPct val="110000"/>
              </a:lnSpc>
              <a:buClr>
                <a:srgbClr val="0078D4"/>
              </a:buClr>
              <a:buFont typeface="Segoe UI Semibold" panose="020B0702040204020203" pitchFamily="34" charset="0"/>
              <a:buChar char="■"/>
            </a:pPr>
            <a:r>
              <a:rPr lang="en-US" sz="1640" dirty="0"/>
              <a:t>Unauthorized connection to the internet</a:t>
            </a:r>
          </a:p>
          <a:p>
            <a:pPr marL="627063" lvl="1" indent="-274638">
              <a:lnSpc>
                <a:spcPct val="110000"/>
              </a:lnSpc>
              <a:buClr>
                <a:srgbClr val="0078D4"/>
              </a:buClr>
              <a:buFont typeface="Segoe UI Semibold" panose="020B0702040204020203" pitchFamily="34" charset="0"/>
              <a:buChar char="■"/>
            </a:pPr>
            <a:r>
              <a:rPr lang="en-US" sz="1640" dirty="0"/>
              <a:t>Unauthorized remote access</a:t>
            </a:r>
          </a:p>
          <a:p>
            <a:pPr marL="342900" indent="-342900">
              <a:lnSpc>
                <a:spcPct val="110000"/>
              </a:lnSpc>
              <a:buClr>
                <a:srgbClr val="0078D4"/>
              </a:buClr>
              <a:buFont typeface="Segoe UI Semibold" panose="020B0702040204020203" pitchFamily="34" charset="0"/>
              <a:buChar char="■"/>
            </a:pPr>
            <a:r>
              <a:rPr lang="en-IL" sz="2040"/>
              <a:t>Operational </a:t>
            </a:r>
            <a:r>
              <a:rPr lang="en-US" sz="2040"/>
              <a:t>Events</a:t>
            </a:r>
            <a:r>
              <a:rPr lang="en-IL" sz="2040" dirty="0"/>
              <a:t> which Require Attention</a:t>
            </a:r>
            <a:endParaRPr lang="en-US" sz="2040" dirty="0"/>
          </a:p>
          <a:p>
            <a:pPr marL="627063" lvl="1" indent="-274638">
              <a:lnSpc>
                <a:spcPct val="110000"/>
              </a:lnSpc>
              <a:buClr>
                <a:srgbClr val="0078D4"/>
              </a:buClr>
              <a:buFont typeface="Segoe UI Semibold" panose="020B0702040204020203" pitchFamily="34" charset="0"/>
              <a:buChar char="■"/>
            </a:pPr>
            <a:r>
              <a:rPr lang="en-US" sz="1640" dirty="0"/>
              <a:t>“PLC Stop” and other potentially malicious commands</a:t>
            </a:r>
          </a:p>
          <a:p>
            <a:pPr marL="627063" lvl="1" indent="-274638">
              <a:lnSpc>
                <a:spcPct val="110000"/>
              </a:lnSpc>
              <a:buClr>
                <a:srgbClr val="0078D4"/>
              </a:buClr>
              <a:buFont typeface="Segoe UI Semibold" panose="020B0702040204020203" pitchFamily="34" charset="0"/>
              <a:buChar char="■"/>
            </a:pPr>
            <a:r>
              <a:rPr lang="en-US" sz="1640" dirty="0"/>
              <a:t>Changes to firmware versions</a:t>
            </a:r>
          </a:p>
          <a:p>
            <a:pPr marL="627063" lvl="1" indent="-274638">
              <a:lnSpc>
                <a:spcPct val="110000"/>
              </a:lnSpc>
              <a:buClr>
                <a:srgbClr val="0078D4"/>
              </a:buClr>
              <a:buFont typeface="Segoe UI Semibold" panose="020B0702040204020203" pitchFamily="34" charset="0"/>
              <a:buChar char="■"/>
            </a:pPr>
            <a:r>
              <a:rPr lang="en-US" sz="1640" dirty="0"/>
              <a:t>Unauthorized PLC programming</a:t>
            </a:r>
            <a:endParaRPr lang="en-IL" sz="1640" dirty="0"/>
          </a:p>
          <a:p>
            <a:pPr marL="627063" marR="0" lvl="1" indent="-274638" algn="l" defTabSz="932742" rtl="0" eaLnBrk="1" fontAlgn="auto" latinLnBrk="0" hangingPunct="1">
              <a:lnSpc>
                <a:spcPct val="110000"/>
              </a:lnSpc>
              <a:spcBef>
                <a:spcPts val="0"/>
              </a:spcBef>
              <a:spcAft>
                <a:spcPts val="0"/>
              </a:spcAft>
              <a:buClr>
                <a:srgbClr val="0078D4"/>
              </a:buClr>
              <a:buSzPct val="90000"/>
              <a:buFont typeface="Segoe UI Semibold" panose="020B0702040204020203" pitchFamily="34" charset="0"/>
              <a:buChar char="■"/>
              <a:tabLst/>
              <a:defRPr/>
            </a:pPr>
            <a:r>
              <a:rPr kumimoji="0" lang="en-US" sz="1640" b="0" i="0" u="none" strike="noStrike" kern="1200" cap="none" spc="0" normalizeH="0" baseline="0" noProof="0" dirty="0">
                <a:ln>
                  <a:noFill/>
                </a:ln>
                <a:solidFill>
                  <a:srgbClr val="000000"/>
                </a:solidFill>
                <a:effectLst/>
                <a:uLnTx/>
                <a:uFillTx/>
                <a:latin typeface="Segoe UI"/>
                <a:ea typeface="+mn-ea"/>
                <a:cs typeface="+mn-cs"/>
              </a:rPr>
              <a:t>Device is suspected of being disconnected</a:t>
            </a:r>
            <a:endParaRPr lang="en-US" sz="2040" dirty="0"/>
          </a:p>
          <a:p>
            <a:pPr marL="342900" indent="-342900">
              <a:lnSpc>
                <a:spcPct val="110000"/>
              </a:lnSpc>
              <a:buClr>
                <a:srgbClr val="0078D4"/>
              </a:buClr>
              <a:buFont typeface="Segoe UI Semibold" panose="020B0702040204020203" pitchFamily="34" charset="0"/>
              <a:buChar char="■"/>
            </a:pPr>
            <a:r>
              <a:rPr lang="en-US" sz="2040" dirty="0"/>
              <a:t>Malicious or Anomalous Events</a:t>
            </a:r>
          </a:p>
          <a:p>
            <a:pPr marL="627063" marR="0" lvl="1" indent="-274638" algn="l" defTabSz="932742" rtl="0" eaLnBrk="1" fontAlgn="auto" latinLnBrk="0" hangingPunct="1">
              <a:lnSpc>
                <a:spcPct val="110000"/>
              </a:lnSpc>
              <a:spcBef>
                <a:spcPts val="0"/>
              </a:spcBef>
              <a:spcAft>
                <a:spcPts val="0"/>
              </a:spcAft>
              <a:buClr>
                <a:srgbClr val="0078D4"/>
              </a:buClr>
              <a:buSzPct val="90000"/>
              <a:buFont typeface="Segoe UI Semibold" panose="020B0702040204020203" pitchFamily="34" charset="0"/>
              <a:buChar char="■"/>
              <a:tabLst/>
              <a:defRPr/>
            </a:pPr>
            <a:r>
              <a:rPr kumimoji="0" lang="en-US" sz="1640" b="0" i="0" u="none" strike="noStrike" kern="1200" cap="none" spc="0" normalizeH="0" baseline="0" noProof="0" dirty="0">
                <a:ln>
                  <a:noFill/>
                </a:ln>
                <a:solidFill>
                  <a:srgbClr val="000000"/>
                </a:solidFill>
                <a:effectLst/>
                <a:uLnTx/>
                <a:uFillTx/>
                <a:latin typeface="Segoe UI"/>
                <a:ea typeface="+mn-ea"/>
                <a:cs typeface="+mn-cs"/>
              </a:rPr>
              <a:t>Network scanning operation detected</a:t>
            </a:r>
          </a:p>
          <a:p>
            <a:pPr marL="627063" marR="0" lvl="1" indent="-274638" algn="l" defTabSz="932742" rtl="0" eaLnBrk="1" fontAlgn="auto" latinLnBrk="0" hangingPunct="1">
              <a:lnSpc>
                <a:spcPct val="110000"/>
              </a:lnSpc>
              <a:spcBef>
                <a:spcPts val="0"/>
              </a:spcBef>
              <a:spcAft>
                <a:spcPts val="0"/>
              </a:spcAft>
              <a:buClr>
                <a:srgbClr val="0078D4"/>
              </a:buClr>
              <a:buSzPct val="90000"/>
              <a:buFont typeface="Segoe UI Semibold" panose="020B0702040204020203" pitchFamily="34" charset="0"/>
              <a:buChar char="■"/>
              <a:tabLst/>
              <a:defRPr/>
            </a:pPr>
            <a:r>
              <a:rPr kumimoji="0" lang="en-US" sz="1640" b="0" i="0" u="none" strike="noStrike" kern="1200" cap="none" spc="0" normalizeH="0" baseline="0" noProof="0" dirty="0">
                <a:ln>
                  <a:noFill/>
                </a:ln>
                <a:solidFill>
                  <a:srgbClr val="000000"/>
                </a:solidFill>
                <a:effectLst/>
                <a:uLnTx/>
                <a:uFillTx/>
                <a:latin typeface="Segoe UI"/>
                <a:ea typeface="+mn-ea"/>
                <a:cs typeface="+mn-cs"/>
              </a:rPr>
              <a:t>Known malware detected (e.g., WannaCry, </a:t>
            </a:r>
            <a:r>
              <a:rPr kumimoji="0" lang="en-US" sz="1640" b="0" i="0" u="none" strike="noStrike" kern="1200" cap="none" spc="0" normalizeH="0" baseline="0" noProof="0" dirty="0" err="1">
                <a:ln>
                  <a:noFill/>
                </a:ln>
                <a:solidFill>
                  <a:srgbClr val="000000"/>
                </a:solidFill>
                <a:effectLst/>
                <a:uLnTx/>
                <a:uFillTx/>
                <a:latin typeface="Segoe UI"/>
                <a:ea typeface="+mn-ea"/>
                <a:cs typeface="+mn-cs"/>
              </a:rPr>
              <a:t>EternalBlue</a:t>
            </a:r>
            <a:r>
              <a:rPr kumimoji="0" lang="en-US" sz="1640" b="0" i="0" u="none" strike="noStrike" kern="1200" cap="none" spc="0" normalizeH="0" baseline="0" noProof="0" dirty="0">
                <a:ln>
                  <a:noFill/>
                </a:ln>
                <a:solidFill>
                  <a:srgbClr val="000000"/>
                </a:solidFill>
                <a:effectLst/>
                <a:uLnTx/>
                <a:uFillTx/>
                <a:latin typeface="Segoe UI"/>
                <a:ea typeface="+mn-ea"/>
                <a:cs typeface="+mn-cs"/>
              </a:rPr>
              <a:t>)</a:t>
            </a:r>
          </a:p>
          <a:p>
            <a:pPr marL="627063" marR="0" lvl="1" indent="-274638" algn="l" defTabSz="932742" rtl="0" eaLnBrk="1" fontAlgn="auto" latinLnBrk="0" hangingPunct="1">
              <a:lnSpc>
                <a:spcPct val="110000"/>
              </a:lnSpc>
              <a:spcBef>
                <a:spcPts val="0"/>
              </a:spcBef>
              <a:spcAft>
                <a:spcPts val="0"/>
              </a:spcAft>
              <a:buClr>
                <a:srgbClr val="0078D4"/>
              </a:buClr>
              <a:buSzPct val="90000"/>
              <a:buFont typeface="Segoe UI Semibold" panose="020B0702040204020203" pitchFamily="34" charset="0"/>
              <a:buChar char="■"/>
              <a:tabLst/>
              <a:defRPr/>
            </a:pPr>
            <a:r>
              <a:rPr kumimoji="0" lang="en-US" sz="1640" b="0" i="0" u="none" strike="noStrike" kern="1200" cap="none" spc="0" normalizeH="0" baseline="0" noProof="0" dirty="0">
                <a:ln>
                  <a:noFill/>
                </a:ln>
                <a:solidFill>
                  <a:srgbClr val="000000"/>
                </a:solidFill>
                <a:effectLst/>
                <a:uLnTx/>
                <a:uFillTx/>
                <a:latin typeface="Segoe UI"/>
                <a:ea typeface="+mn-ea"/>
                <a:cs typeface="+mn-cs"/>
              </a:rPr>
              <a:t>Unauthorized SMB login</a:t>
            </a:r>
            <a:endParaRPr lang="en-US" sz="2040" dirty="0"/>
          </a:p>
          <a:p>
            <a:pPr marL="342900" indent="-342900">
              <a:lnSpc>
                <a:spcPct val="110000"/>
              </a:lnSpc>
              <a:buClr>
                <a:srgbClr val="0078D4"/>
              </a:buClr>
              <a:buFont typeface="Segoe UI Semibold" panose="020B0702040204020203" pitchFamily="34" charset="0"/>
              <a:buChar char="■"/>
            </a:pPr>
            <a:r>
              <a:rPr lang="en-US" sz="2040" dirty="0"/>
              <a:t>Network Protocol Abnormalities</a:t>
            </a:r>
          </a:p>
          <a:p>
            <a:pPr marL="627063" lvl="1" indent="-274638">
              <a:lnSpc>
                <a:spcPct val="110000"/>
              </a:lnSpc>
              <a:buClr>
                <a:srgbClr val="0078D4"/>
              </a:buClr>
              <a:buFont typeface="Segoe UI Semibold" panose="020B0702040204020203" pitchFamily="34" charset="0"/>
              <a:buChar char="■"/>
            </a:pPr>
            <a:r>
              <a:rPr lang="en-US" sz="1640" dirty="0"/>
              <a:t>Ethernet/IP CIP service request failure</a:t>
            </a:r>
            <a:endParaRPr lang="en-US" sz="2040" dirty="0"/>
          </a:p>
          <a:p>
            <a:pPr marL="627063" lvl="1" indent="-274638">
              <a:lnSpc>
                <a:spcPct val="110000"/>
              </a:lnSpc>
              <a:buClr>
                <a:srgbClr val="0078D4"/>
              </a:buClr>
              <a:buFont typeface="Segoe UI Semibold" panose="020B0702040204020203" pitchFamily="34" charset="0"/>
              <a:buChar char="■"/>
            </a:pPr>
            <a:r>
              <a:rPr lang="en-US" sz="1640" dirty="0"/>
              <a:t>BACnet operation failed</a:t>
            </a:r>
          </a:p>
          <a:p>
            <a:pPr marL="627063" lvl="1" indent="-274638">
              <a:lnSpc>
                <a:spcPct val="110000"/>
              </a:lnSpc>
              <a:buClr>
                <a:srgbClr val="0078D4"/>
              </a:buClr>
              <a:buFont typeface="Segoe UI Semibold" panose="020B0702040204020203" pitchFamily="34" charset="0"/>
              <a:buChar char="■"/>
            </a:pPr>
            <a:r>
              <a:rPr lang="en-US" sz="1640" dirty="0"/>
              <a:t>Illegal DNP3 operation</a:t>
            </a:r>
          </a:p>
          <a:p>
            <a:pPr marL="627063" lvl="1" indent="-274638">
              <a:lnSpc>
                <a:spcPct val="110000"/>
              </a:lnSpc>
              <a:buClr>
                <a:srgbClr val="0078D4"/>
              </a:buClr>
              <a:buFont typeface="Segoe UI Semibold" panose="020B0702040204020203" pitchFamily="34" charset="0"/>
              <a:buChar char="■"/>
            </a:pPr>
            <a:r>
              <a:rPr lang="en-US" sz="1640" dirty="0"/>
              <a:t>Master-slave authentication error</a:t>
            </a:r>
          </a:p>
        </p:txBody>
      </p:sp>
      <p:pic>
        <p:nvPicPr>
          <p:cNvPr id="4" name="Picture 3">
            <a:extLst>
              <a:ext uri="{FF2B5EF4-FFF2-40B4-BE49-F238E27FC236}">
                <a16:creationId xmlns:a16="http://schemas.microsoft.com/office/drawing/2014/main" id="{9EF87ADB-0FB1-46BD-A9BD-C50C71F1B592}"/>
              </a:ext>
            </a:extLst>
          </p:cNvPr>
          <p:cNvPicPr>
            <a:picLocks noChangeAspect="1"/>
          </p:cNvPicPr>
          <p:nvPr/>
        </p:nvPicPr>
        <p:blipFill rotWithShape="1">
          <a:blip r:embed="rId3"/>
          <a:srcRect/>
          <a:stretch/>
        </p:blipFill>
        <p:spPr>
          <a:xfrm>
            <a:off x="6007962" y="1637933"/>
            <a:ext cx="6428513" cy="3718658"/>
          </a:xfrm>
          <a:prstGeom prst="rect">
            <a:avLst/>
          </a:prstGeom>
        </p:spPr>
      </p:pic>
    </p:spTree>
    <p:extLst>
      <p:ext uri="{BB962C8B-B14F-4D97-AF65-F5344CB8AC3E}">
        <p14:creationId xmlns:p14="http://schemas.microsoft.com/office/powerpoint/2010/main" val="2678396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grpSp>
        <p:nvGrpSpPr>
          <p:cNvPr id="12" name="Group 11">
            <a:extLst>
              <a:ext uri="{FF2B5EF4-FFF2-40B4-BE49-F238E27FC236}">
                <a16:creationId xmlns:a16="http://schemas.microsoft.com/office/drawing/2014/main" id="{63974D75-EE9B-6742-A9B5-CBC182BD49B1}"/>
              </a:ext>
            </a:extLst>
          </p:cNvPr>
          <p:cNvGrpSpPr/>
          <p:nvPr/>
        </p:nvGrpSpPr>
        <p:grpSpPr>
          <a:xfrm>
            <a:off x="9689594" y="1046360"/>
            <a:ext cx="2499895" cy="3111496"/>
            <a:chOff x="9804400" y="810037"/>
            <a:chExt cx="2387600" cy="3038064"/>
          </a:xfrm>
        </p:grpSpPr>
        <p:grpSp>
          <p:nvGrpSpPr>
            <p:cNvPr id="25" name="Group 24">
              <a:extLst>
                <a:ext uri="{FF2B5EF4-FFF2-40B4-BE49-F238E27FC236}">
                  <a16:creationId xmlns:a16="http://schemas.microsoft.com/office/drawing/2014/main" id="{D978D7A3-674D-B448-96E7-D3D928977419}"/>
                </a:ext>
              </a:extLst>
            </p:cNvPr>
            <p:cNvGrpSpPr/>
            <p:nvPr/>
          </p:nvGrpSpPr>
          <p:grpSpPr>
            <a:xfrm>
              <a:off x="9804400" y="810037"/>
              <a:ext cx="2374901" cy="3038064"/>
              <a:chOff x="4444774" y="810036"/>
              <a:chExt cx="7747227" cy="6439851"/>
            </a:xfrm>
          </p:grpSpPr>
          <p:pic>
            <p:nvPicPr>
              <p:cNvPr id="26" name="Picture 25">
                <a:extLst>
                  <a:ext uri="{FF2B5EF4-FFF2-40B4-BE49-F238E27FC236}">
                    <a16:creationId xmlns:a16="http://schemas.microsoft.com/office/drawing/2014/main" id="{1BD8FBB1-7EFB-884E-A47E-D7E2F4FD53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4774" y="810036"/>
                <a:ext cx="7747227" cy="643985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234306AE-7C03-F742-A324-B8D01AB9BA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57959" y="1926775"/>
                <a:ext cx="5834041" cy="4374843"/>
              </a:xfrm>
              <a:prstGeom prst="rect">
                <a:avLst/>
              </a:prstGeom>
            </p:spPr>
          </p:pic>
        </p:grpSp>
        <p:sp>
          <p:nvSpPr>
            <p:cNvPr id="34" name="Google Shape;2208;p17">
              <a:extLst>
                <a:ext uri="{FF2B5EF4-FFF2-40B4-BE49-F238E27FC236}">
                  <a16:creationId xmlns:a16="http://schemas.microsoft.com/office/drawing/2014/main" id="{ED1307D2-5B7F-6547-A0ED-D0F86AE6B2A6}"/>
                </a:ext>
              </a:extLst>
            </p:cNvPr>
            <p:cNvSpPr txBox="1"/>
            <p:nvPr/>
          </p:nvSpPr>
          <p:spPr>
            <a:xfrm>
              <a:off x="10325100" y="940502"/>
              <a:ext cx="1866900" cy="307736"/>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a:solidFill>
                    <a:srgbClr val="202234"/>
                  </a:solidFill>
                  <a:latin typeface="Libre Franklin"/>
                  <a:ea typeface="Libre Franklin"/>
                  <a:cs typeface="Libre Franklin"/>
                  <a:sym typeface="Libre Franklin"/>
                </a:rPr>
                <a:t>SIEM/SOAR</a:t>
              </a:r>
              <a:endParaRPr sz="1428" kern="0">
                <a:solidFill>
                  <a:srgbClr val="000000"/>
                </a:solidFill>
                <a:latin typeface="Arial"/>
                <a:cs typeface="Arial"/>
                <a:sym typeface="Arial"/>
              </a:endParaRPr>
            </a:p>
          </p:txBody>
        </p:sp>
      </p:grpSp>
      <p:grpSp>
        <p:nvGrpSpPr>
          <p:cNvPr id="6" name="Group 5">
            <a:extLst>
              <a:ext uri="{FF2B5EF4-FFF2-40B4-BE49-F238E27FC236}">
                <a16:creationId xmlns:a16="http://schemas.microsoft.com/office/drawing/2014/main" id="{03B94B9B-348E-9241-9AC2-C5D536080B75}"/>
              </a:ext>
            </a:extLst>
          </p:cNvPr>
          <p:cNvGrpSpPr/>
          <p:nvPr/>
        </p:nvGrpSpPr>
        <p:grpSpPr>
          <a:xfrm>
            <a:off x="7036229" y="1422974"/>
            <a:ext cx="2508835" cy="2325690"/>
            <a:chOff x="6910725" y="1217399"/>
            <a:chExt cx="2459865" cy="2280295"/>
          </a:xfrm>
        </p:grpSpPr>
        <p:pic>
          <p:nvPicPr>
            <p:cNvPr id="2214" name="Google Shape;2214;p17"/>
            <p:cNvPicPr preferRelativeResize="0"/>
            <p:nvPr/>
          </p:nvPicPr>
          <p:blipFill rotWithShape="1">
            <a:blip r:embed="rId5">
              <a:alphaModFix/>
            </a:blip>
            <a:srcRect/>
            <a:stretch/>
          </p:blipFill>
          <p:spPr>
            <a:xfrm>
              <a:off x="7010978" y="1698956"/>
              <a:ext cx="2335558" cy="1798738"/>
            </a:xfrm>
            <a:prstGeom prst="rect">
              <a:avLst/>
            </a:prstGeom>
            <a:noFill/>
            <a:ln>
              <a:noFill/>
            </a:ln>
          </p:spPr>
        </p:pic>
        <p:sp>
          <p:nvSpPr>
            <p:cNvPr id="22" name="Google Shape;2208;p17">
              <a:extLst>
                <a:ext uri="{FF2B5EF4-FFF2-40B4-BE49-F238E27FC236}">
                  <a16:creationId xmlns:a16="http://schemas.microsoft.com/office/drawing/2014/main" id="{3B3882E5-6A10-EA4D-A37D-18724829A0C9}"/>
                </a:ext>
              </a:extLst>
            </p:cNvPr>
            <p:cNvSpPr txBox="1"/>
            <p:nvPr/>
          </p:nvSpPr>
          <p:spPr>
            <a:xfrm>
              <a:off x="6910725" y="1217399"/>
              <a:ext cx="2459865" cy="531772"/>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a:solidFill>
                    <a:srgbClr val="202234"/>
                  </a:solidFill>
                  <a:latin typeface="Libre Franklin"/>
                  <a:ea typeface="Libre Franklin"/>
                  <a:cs typeface="Libre Franklin"/>
                  <a:sym typeface="Libre Franklin"/>
                </a:rPr>
                <a:t>Azure Security Center and/or local web console</a:t>
              </a:r>
              <a:endParaRPr sz="1428" kern="0">
                <a:solidFill>
                  <a:srgbClr val="000000"/>
                </a:solidFill>
                <a:latin typeface="Arial"/>
                <a:cs typeface="Arial"/>
                <a:sym typeface="Arial"/>
              </a:endParaRPr>
            </a:p>
          </p:txBody>
        </p:sp>
      </p:grpSp>
      <p:cxnSp>
        <p:nvCxnSpPr>
          <p:cNvPr id="2200" name="Google Shape;2200;p17"/>
          <p:cNvCxnSpPr/>
          <p:nvPr/>
        </p:nvCxnSpPr>
        <p:spPr>
          <a:xfrm rot="10800000">
            <a:off x="2604060" y="6093325"/>
            <a:ext cx="2101648" cy="0"/>
          </a:xfrm>
          <a:prstGeom prst="straightConnector1">
            <a:avLst/>
          </a:prstGeom>
          <a:noFill/>
          <a:ln w="9525" cap="flat" cmpd="sng">
            <a:solidFill>
              <a:schemeClr val="accent1"/>
            </a:solidFill>
            <a:prstDash val="dash"/>
            <a:miter lim="800000"/>
            <a:headEnd type="none" w="sm" len="sm"/>
            <a:tailEnd type="none" w="sm" len="sm"/>
          </a:ln>
        </p:spPr>
      </p:cxnSp>
      <p:pic>
        <p:nvPicPr>
          <p:cNvPr id="2205" name="Google Shape;2205;p17"/>
          <p:cNvPicPr preferRelativeResize="0"/>
          <p:nvPr/>
        </p:nvPicPr>
        <p:blipFill rotWithShape="1">
          <a:blip r:embed="rId6">
            <a:alphaModFix/>
          </a:blip>
          <a:srcRect/>
          <a:stretch/>
        </p:blipFill>
        <p:spPr>
          <a:xfrm>
            <a:off x="3910006" y="5769453"/>
            <a:ext cx="1864374" cy="691933"/>
          </a:xfrm>
          <a:prstGeom prst="rect">
            <a:avLst/>
          </a:prstGeom>
          <a:noFill/>
          <a:ln>
            <a:noFill/>
          </a:ln>
        </p:spPr>
      </p:pic>
      <p:pic>
        <p:nvPicPr>
          <p:cNvPr id="2206" name="Google Shape;2206;p17"/>
          <p:cNvPicPr preferRelativeResize="0"/>
          <p:nvPr/>
        </p:nvPicPr>
        <p:blipFill rotWithShape="1">
          <a:blip r:embed="rId7">
            <a:alphaModFix/>
          </a:blip>
          <a:srcRect/>
          <a:stretch/>
        </p:blipFill>
        <p:spPr>
          <a:xfrm>
            <a:off x="595922" y="4676986"/>
            <a:ext cx="2130519" cy="1823338"/>
          </a:xfrm>
          <a:prstGeom prst="rect">
            <a:avLst/>
          </a:prstGeom>
          <a:noFill/>
          <a:ln>
            <a:noFill/>
          </a:ln>
        </p:spPr>
      </p:pic>
      <p:sp>
        <p:nvSpPr>
          <p:cNvPr id="2208" name="Google Shape;2208;p17"/>
          <p:cNvSpPr txBox="1"/>
          <p:nvPr/>
        </p:nvSpPr>
        <p:spPr>
          <a:xfrm>
            <a:off x="3459286" y="1088754"/>
            <a:ext cx="2917803" cy="1118764"/>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632" b="1" kern="0" dirty="0">
                <a:solidFill>
                  <a:srgbClr val="0078D4"/>
                </a:solidFill>
                <a:latin typeface="Libre Franklin"/>
                <a:ea typeface="Libre Franklin"/>
                <a:cs typeface="Libre Franklin"/>
                <a:sym typeface="Libre Franklin"/>
              </a:rPr>
              <a:t>Sensor performs </a:t>
            </a:r>
            <a:br>
              <a:rPr lang="en-US" sz="1632" b="1" kern="0" dirty="0">
                <a:solidFill>
                  <a:srgbClr val="0078D4"/>
                </a:solidFill>
                <a:latin typeface="Libre Franklin"/>
                <a:ea typeface="Libre Franklin"/>
                <a:cs typeface="Libre Franklin"/>
                <a:sym typeface="Libre Franklin"/>
              </a:rPr>
            </a:br>
            <a:r>
              <a:rPr lang="en-US" sz="1632" b="1" kern="0" dirty="0">
                <a:solidFill>
                  <a:srgbClr val="0078D4"/>
                </a:solidFill>
                <a:latin typeface="Libre Franklin"/>
                <a:ea typeface="Libre Franklin"/>
                <a:cs typeface="Libre Franklin"/>
                <a:sym typeface="Libre Franklin"/>
              </a:rPr>
              <a:t>Deep Packet Inspection (DPI)</a:t>
            </a:r>
            <a:br>
              <a:rPr lang="en-US" sz="1632" b="1" kern="0" dirty="0">
                <a:solidFill>
                  <a:srgbClr val="0078D4"/>
                </a:solidFill>
                <a:latin typeface="Libre Franklin"/>
                <a:ea typeface="Libre Franklin"/>
                <a:cs typeface="Libre Franklin"/>
                <a:sym typeface="Libre Franklin"/>
              </a:rPr>
            </a:br>
            <a:r>
              <a:rPr lang="en-US" sz="1632" b="1" kern="0" dirty="0">
                <a:solidFill>
                  <a:srgbClr val="0078D4"/>
                </a:solidFill>
                <a:latin typeface="Libre Franklin"/>
                <a:ea typeface="Libre Franklin"/>
                <a:cs typeface="Libre Franklin"/>
                <a:sym typeface="Libre Franklin"/>
              </a:rPr>
              <a:t>using patented, IoT-aware behavioral analytics</a:t>
            </a:r>
            <a:endParaRPr sz="1632" b="1" kern="0" dirty="0">
              <a:solidFill>
                <a:srgbClr val="0078D4"/>
              </a:solidFill>
              <a:latin typeface="Arial"/>
              <a:cs typeface="Arial"/>
              <a:sym typeface="Arial"/>
            </a:endParaRPr>
          </a:p>
        </p:txBody>
      </p:sp>
      <p:sp>
        <p:nvSpPr>
          <p:cNvPr id="2210" name="Google Shape;2210;p17"/>
          <p:cNvSpPr txBox="1"/>
          <p:nvPr/>
        </p:nvSpPr>
        <p:spPr>
          <a:xfrm>
            <a:off x="3951493" y="3890466"/>
            <a:ext cx="891014" cy="766473"/>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428" kern="0">
                <a:solidFill>
                  <a:srgbClr val="202234"/>
                </a:solidFill>
                <a:latin typeface="Libre Franklin"/>
                <a:ea typeface="Libre Franklin"/>
                <a:cs typeface="Libre Franklin"/>
                <a:sym typeface="Libre Franklin"/>
              </a:rPr>
              <a:t>Network</a:t>
            </a:r>
            <a:endParaRPr sz="1428" kern="0">
              <a:solidFill>
                <a:srgbClr val="000000"/>
              </a:solidFill>
              <a:latin typeface="Arial"/>
              <a:cs typeface="Arial"/>
              <a:sym typeface="Arial"/>
            </a:endParaRPr>
          </a:p>
          <a:p>
            <a:pPr algn="r" defTabSz="932597">
              <a:buClr>
                <a:srgbClr val="000000"/>
              </a:buClr>
              <a:defRPr/>
            </a:pPr>
            <a:r>
              <a:rPr lang="en-US" sz="1428" kern="0">
                <a:solidFill>
                  <a:srgbClr val="202234"/>
                </a:solidFill>
                <a:latin typeface="Libre Franklin"/>
                <a:ea typeface="Libre Franklin"/>
                <a:cs typeface="Libre Franklin"/>
                <a:sym typeface="Libre Franklin"/>
              </a:rPr>
              <a:t>Packet Capture</a:t>
            </a:r>
            <a:endParaRPr sz="1428" kern="0">
              <a:solidFill>
                <a:srgbClr val="000000"/>
              </a:solidFill>
              <a:latin typeface="Arial"/>
              <a:cs typeface="Arial"/>
              <a:sym typeface="Arial"/>
            </a:endParaRPr>
          </a:p>
        </p:txBody>
      </p:sp>
      <p:sp>
        <p:nvSpPr>
          <p:cNvPr id="2211" name="Google Shape;2211;p17"/>
          <p:cNvSpPr txBox="1"/>
          <p:nvPr/>
        </p:nvSpPr>
        <p:spPr>
          <a:xfrm>
            <a:off x="3292025" y="5471499"/>
            <a:ext cx="1547980" cy="286265"/>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224" i="1" kern="0">
                <a:solidFill>
                  <a:srgbClr val="202234"/>
                </a:solidFill>
                <a:latin typeface="Libre Franklin"/>
                <a:ea typeface="Libre Franklin"/>
                <a:cs typeface="Libre Franklin"/>
                <a:sym typeface="Libre Franklin"/>
              </a:rPr>
              <a:t>SPAN port</a:t>
            </a:r>
            <a:endParaRPr sz="1224" i="1" kern="0">
              <a:solidFill>
                <a:srgbClr val="000000"/>
              </a:solidFill>
              <a:latin typeface="Arial"/>
              <a:cs typeface="Arial"/>
              <a:sym typeface="Arial"/>
            </a:endParaRPr>
          </a:p>
        </p:txBody>
      </p:sp>
      <p:cxnSp>
        <p:nvCxnSpPr>
          <p:cNvPr id="2215" name="Google Shape;2215;p17"/>
          <p:cNvCxnSpPr>
            <a:cxnSpLocks/>
          </p:cNvCxnSpPr>
          <p:nvPr/>
        </p:nvCxnSpPr>
        <p:spPr>
          <a:xfrm flipH="1">
            <a:off x="5626168" y="6093325"/>
            <a:ext cx="1667154" cy="0"/>
          </a:xfrm>
          <a:prstGeom prst="straightConnector1">
            <a:avLst/>
          </a:prstGeom>
          <a:noFill/>
          <a:ln w="9525" cap="flat" cmpd="sng">
            <a:solidFill>
              <a:schemeClr val="accent1"/>
            </a:solidFill>
            <a:prstDash val="dash"/>
            <a:miter lim="800000"/>
            <a:headEnd type="none" w="sm" len="sm"/>
            <a:tailEnd type="none" w="sm" len="sm"/>
          </a:ln>
        </p:spPr>
      </p:cxnSp>
      <p:pic>
        <p:nvPicPr>
          <p:cNvPr id="2216" name="Google Shape;2216;p17"/>
          <p:cNvPicPr preferRelativeResize="0"/>
          <p:nvPr/>
        </p:nvPicPr>
        <p:blipFill rotWithShape="1">
          <a:blip r:embed="rId8">
            <a:alphaModFix/>
          </a:blip>
          <a:srcRect/>
          <a:stretch/>
        </p:blipFill>
        <p:spPr>
          <a:xfrm>
            <a:off x="7168876" y="4691617"/>
            <a:ext cx="2352332" cy="1808707"/>
          </a:xfrm>
          <a:prstGeom prst="rect">
            <a:avLst/>
          </a:prstGeom>
          <a:noFill/>
          <a:ln>
            <a:noFill/>
          </a:ln>
        </p:spPr>
      </p:pic>
      <p:cxnSp>
        <p:nvCxnSpPr>
          <p:cNvPr id="2217" name="Google Shape;2217;p17"/>
          <p:cNvCxnSpPr/>
          <p:nvPr/>
        </p:nvCxnSpPr>
        <p:spPr>
          <a:xfrm>
            <a:off x="4817691" y="2937410"/>
            <a:ext cx="0" cy="2886034"/>
          </a:xfrm>
          <a:prstGeom prst="straightConnector1">
            <a:avLst/>
          </a:prstGeom>
          <a:noFill/>
          <a:ln w="9525" cap="flat" cmpd="sng">
            <a:solidFill>
              <a:schemeClr val="accent1"/>
            </a:solidFill>
            <a:prstDash val="solid"/>
            <a:miter lim="800000"/>
            <a:headEnd type="triangle" w="med" len="med"/>
            <a:tailEnd type="oval" w="med" len="med"/>
          </a:ln>
        </p:spPr>
      </p:cxnSp>
      <p:sp>
        <p:nvSpPr>
          <p:cNvPr id="2" name="Title 1">
            <a:extLst>
              <a:ext uri="{FF2B5EF4-FFF2-40B4-BE49-F238E27FC236}">
                <a16:creationId xmlns:a16="http://schemas.microsoft.com/office/drawing/2014/main" id="{F54D6577-6413-FA45-BE02-7FF352AE70AB}"/>
              </a:ext>
            </a:extLst>
          </p:cNvPr>
          <p:cNvSpPr>
            <a:spLocks noGrp="1"/>
          </p:cNvSpPr>
          <p:nvPr>
            <p:ph type="title"/>
          </p:nvPr>
        </p:nvSpPr>
        <p:spPr>
          <a:xfrm>
            <a:off x="341799" y="259056"/>
            <a:ext cx="12093794" cy="738923"/>
          </a:xfrm>
        </p:spPr>
        <p:txBody>
          <a:bodyPr/>
          <a:lstStyle/>
          <a:p>
            <a:r>
              <a:rPr lang="en-IL" sz="2400" dirty="0"/>
              <a:t>Azure Defender for IoT - N</a:t>
            </a:r>
            <a:r>
              <a:rPr lang="en-US" sz="2400" dirty="0"/>
              <a:t>on-</a:t>
            </a:r>
            <a:r>
              <a:rPr lang="en-IL" sz="2400" dirty="0"/>
              <a:t>I</a:t>
            </a:r>
            <a:r>
              <a:rPr lang="en-US" sz="2400" dirty="0" err="1"/>
              <a:t>nvasive</a:t>
            </a:r>
            <a:r>
              <a:rPr lang="en-US" sz="2400" dirty="0"/>
              <a:t> </a:t>
            </a:r>
            <a:r>
              <a:rPr lang="en-IL" sz="2400" dirty="0"/>
              <a:t>D</a:t>
            </a:r>
            <a:r>
              <a:rPr lang="en-US" sz="2400" dirty="0" err="1"/>
              <a:t>eployment</a:t>
            </a:r>
            <a:r>
              <a:rPr lang="en-IL" sz="2400" dirty="0"/>
              <a:t> and A</a:t>
            </a:r>
            <a:r>
              <a:rPr lang="en-US" sz="2400" dirty="0" err="1"/>
              <a:t>gentless</a:t>
            </a:r>
            <a:r>
              <a:rPr lang="en-US" sz="2400" dirty="0"/>
              <a:t> </a:t>
            </a:r>
            <a:r>
              <a:rPr lang="en-IL" sz="2400" dirty="0"/>
              <a:t>M</a:t>
            </a:r>
            <a:r>
              <a:rPr lang="en-US" sz="2400" dirty="0" err="1"/>
              <a:t>onitoring</a:t>
            </a:r>
            <a:endParaRPr lang="en-US" sz="2400" dirty="0"/>
          </a:p>
        </p:txBody>
      </p:sp>
      <p:sp>
        <p:nvSpPr>
          <p:cNvPr id="2218" name="Google Shape;2218;p17"/>
          <p:cNvSpPr txBox="1">
            <a:spLocks noGrp="1"/>
          </p:cNvSpPr>
          <p:nvPr>
            <p:ph type="sldNum" idx="4294967295"/>
          </p:nvPr>
        </p:nvSpPr>
        <p:spPr>
          <a:xfrm>
            <a:off x="11875383" y="6456983"/>
            <a:ext cx="560210" cy="372394"/>
          </a:xfrm>
          <a:prstGeom prst="rect">
            <a:avLst/>
          </a:prstGeom>
          <a:noFill/>
          <a:ln>
            <a:noFill/>
          </a:ln>
        </p:spPr>
        <p:txBody>
          <a:bodyPr spcFirstLastPara="1" wrap="square" lIns="93245" tIns="46610" rIns="93245" bIns="46610" anchor="ctr" anchorCtr="0">
            <a:noAutofit/>
          </a:bodyPr>
          <a:lstStyle/>
          <a:p>
            <a:pPr algn="r" defTabSz="932597">
              <a:buClr>
                <a:srgbClr val="000000"/>
              </a:buClr>
              <a:defRPr/>
            </a:pPr>
            <a:fld id="{00000000-1234-1234-1234-123412341234}" type="slidenum">
              <a:rPr lang="en-US" sz="1020" kern="0">
                <a:solidFill>
                  <a:srgbClr val="202234"/>
                </a:solidFill>
                <a:latin typeface="Libre Franklin"/>
                <a:sym typeface="Libre Franklin"/>
              </a:rPr>
              <a:pPr algn="r" defTabSz="932597">
                <a:buClr>
                  <a:srgbClr val="000000"/>
                </a:buClr>
                <a:defRPr/>
              </a:pPr>
              <a:t>11</a:t>
            </a:fld>
            <a:endParaRPr sz="1020" kern="0">
              <a:solidFill>
                <a:srgbClr val="202234"/>
              </a:solidFill>
              <a:latin typeface="Libre Franklin"/>
              <a:sym typeface="Libre Franklin"/>
            </a:endParaRPr>
          </a:p>
        </p:txBody>
      </p:sp>
      <p:sp>
        <p:nvSpPr>
          <p:cNvPr id="5" name="Oval 4">
            <a:extLst>
              <a:ext uri="{FF2B5EF4-FFF2-40B4-BE49-F238E27FC236}">
                <a16:creationId xmlns:a16="http://schemas.microsoft.com/office/drawing/2014/main" id="{AEB5348A-4691-0746-997A-1353B84741AE}"/>
              </a:ext>
            </a:extLst>
          </p:cNvPr>
          <p:cNvSpPr/>
          <p:nvPr/>
        </p:nvSpPr>
        <p:spPr bwMode="auto">
          <a:xfrm>
            <a:off x="4746590" y="5750144"/>
            <a:ext cx="128496" cy="14677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Google Shape;2208;p17">
            <a:extLst>
              <a:ext uri="{FF2B5EF4-FFF2-40B4-BE49-F238E27FC236}">
                <a16:creationId xmlns:a16="http://schemas.microsoft.com/office/drawing/2014/main" id="{1A125BB1-755E-AC44-B32C-661425A58554}"/>
              </a:ext>
            </a:extLst>
          </p:cNvPr>
          <p:cNvSpPr txBox="1"/>
          <p:nvPr/>
        </p:nvSpPr>
        <p:spPr>
          <a:xfrm>
            <a:off x="3744247" y="2902150"/>
            <a:ext cx="1078502" cy="670535"/>
          </a:xfrm>
          <a:prstGeom prst="rect">
            <a:avLst/>
          </a:prstGeom>
          <a:noFill/>
          <a:ln>
            <a:noFill/>
          </a:ln>
        </p:spPr>
        <p:txBody>
          <a:bodyPr spcFirstLastPara="1" wrap="square" lIns="93245" tIns="46610" rIns="93245" bIns="46610" anchor="t" anchorCtr="0">
            <a:spAutoFit/>
          </a:bodyPr>
          <a:lstStyle/>
          <a:p>
            <a:pPr algn="r" defTabSz="932597">
              <a:buClr>
                <a:srgbClr val="000000"/>
              </a:buClr>
              <a:defRPr/>
            </a:pPr>
            <a:r>
              <a:rPr lang="en-US" sz="1224" i="1" kern="0">
                <a:solidFill>
                  <a:srgbClr val="202234"/>
                </a:solidFill>
                <a:latin typeface="Libre Franklin"/>
                <a:ea typeface="Libre Franklin"/>
                <a:cs typeface="Libre Franklin"/>
                <a:sym typeface="Libre Franklin"/>
              </a:rPr>
              <a:t>Virtual or physical appliance</a:t>
            </a:r>
            <a:endParaRPr sz="1224" i="1" kern="0">
              <a:solidFill>
                <a:srgbClr val="000000"/>
              </a:solidFill>
              <a:latin typeface="Arial"/>
              <a:cs typeface="Arial"/>
              <a:sym typeface="Arial"/>
            </a:endParaRPr>
          </a:p>
        </p:txBody>
      </p:sp>
      <p:sp>
        <p:nvSpPr>
          <p:cNvPr id="4" name="TextBox 3">
            <a:extLst>
              <a:ext uri="{FF2B5EF4-FFF2-40B4-BE49-F238E27FC236}">
                <a16:creationId xmlns:a16="http://schemas.microsoft.com/office/drawing/2014/main" id="{F93FE60B-E3F7-F84A-9BF4-EFDB784C91A0}"/>
              </a:ext>
            </a:extLst>
          </p:cNvPr>
          <p:cNvSpPr txBox="1"/>
          <p:nvPr/>
        </p:nvSpPr>
        <p:spPr>
          <a:xfrm>
            <a:off x="5672853" y="2774123"/>
            <a:ext cx="1593197" cy="672342"/>
          </a:xfrm>
          <a:prstGeom prst="rect">
            <a:avLst/>
          </a:prstGeom>
          <a:noFill/>
        </p:spPr>
        <p:txBody>
          <a:bodyPr wrap="square" lIns="0" tIns="0" rIns="0" bIns="0" rtlCol="0">
            <a:spAutoFit/>
          </a:bodyPr>
          <a:lstStyle/>
          <a:p>
            <a:pPr marL="174862" indent="-174862" defTabSz="932563">
              <a:buFont typeface="Arial" panose="020B0604020202020204" pitchFamily="34" charset="0"/>
              <a:buChar char="•"/>
              <a:defRPr/>
            </a:pPr>
            <a:r>
              <a:rPr lang="en-US" sz="1428" b="1">
                <a:solidFill>
                  <a:srgbClr val="0078D4"/>
                </a:solidFill>
                <a:latin typeface="Segoe UI"/>
              </a:rPr>
              <a:t>Assets</a:t>
            </a:r>
          </a:p>
          <a:p>
            <a:pPr marL="174862" indent="-174862" defTabSz="932563">
              <a:buFont typeface="Arial" panose="020B0604020202020204" pitchFamily="34" charset="0"/>
              <a:buChar char="•"/>
              <a:defRPr/>
            </a:pPr>
            <a:r>
              <a:rPr lang="en-US" sz="1428" b="1">
                <a:solidFill>
                  <a:srgbClr val="0078D4"/>
                </a:solidFill>
                <a:latin typeface="Segoe UI"/>
              </a:rPr>
              <a:t>Vulnerabilities</a:t>
            </a:r>
          </a:p>
          <a:p>
            <a:pPr marL="174862" indent="-174862" defTabSz="932563">
              <a:buFont typeface="Arial" panose="020B0604020202020204" pitchFamily="34" charset="0"/>
              <a:buChar char="•"/>
              <a:defRPr/>
            </a:pPr>
            <a:r>
              <a:rPr lang="en-US" sz="1428" b="1">
                <a:solidFill>
                  <a:srgbClr val="0078D4"/>
                </a:solidFill>
                <a:latin typeface="Segoe UI"/>
              </a:rPr>
              <a:t>Threats</a:t>
            </a:r>
          </a:p>
        </p:txBody>
      </p:sp>
      <p:cxnSp>
        <p:nvCxnSpPr>
          <p:cNvPr id="30" name="Google Shape;2213;p17">
            <a:extLst>
              <a:ext uri="{FF2B5EF4-FFF2-40B4-BE49-F238E27FC236}">
                <a16:creationId xmlns:a16="http://schemas.microsoft.com/office/drawing/2014/main" id="{32A7AFF2-BBD4-7C4D-AF1D-990CF957A58C}"/>
              </a:ext>
            </a:extLst>
          </p:cNvPr>
          <p:cNvCxnSpPr>
            <a:cxnSpLocks/>
          </p:cNvCxnSpPr>
          <p:nvPr/>
        </p:nvCxnSpPr>
        <p:spPr>
          <a:xfrm flipH="1">
            <a:off x="9531661" y="2667197"/>
            <a:ext cx="676046" cy="0"/>
          </a:xfrm>
          <a:prstGeom prst="straightConnector1">
            <a:avLst/>
          </a:prstGeom>
          <a:noFill/>
          <a:ln w="19050" cap="rnd" cmpd="sng">
            <a:solidFill>
              <a:schemeClr val="accent1"/>
            </a:solidFill>
            <a:prstDash val="sysDash"/>
            <a:miter lim="800000"/>
            <a:headEnd type="triangle" w="sm" len="sm"/>
            <a:tailEnd type="triangle" w="sm" len="sm"/>
          </a:ln>
        </p:spPr>
      </p:cxnSp>
      <p:sp>
        <p:nvSpPr>
          <p:cNvPr id="31" name="TextBox 30">
            <a:extLst>
              <a:ext uri="{FF2B5EF4-FFF2-40B4-BE49-F238E27FC236}">
                <a16:creationId xmlns:a16="http://schemas.microsoft.com/office/drawing/2014/main" id="{E8051B35-02D5-7641-B108-B1ED5E1FF460}"/>
              </a:ext>
            </a:extLst>
          </p:cNvPr>
          <p:cNvSpPr txBox="1"/>
          <p:nvPr/>
        </p:nvSpPr>
        <p:spPr>
          <a:xfrm>
            <a:off x="9558816" y="2799034"/>
            <a:ext cx="621736" cy="224114"/>
          </a:xfrm>
          <a:prstGeom prst="rect">
            <a:avLst/>
          </a:prstGeom>
          <a:noFill/>
        </p:spPr>
        <p:txBody>
          <a:bodyPr wrap="square" lIns="0" tIns="0" rIns="0" bIns="0" rtlCol="0">
            <a:spAutoFit/>
          </a:bodyPr>
          <a:lstStyle/>
          <a:p>
            <a:pPr algn="ctr" defTabSz="932563">
              <a:defRPr/>
            </a:pPr>
            <a:r>
              <a:rPr lang="en-US" sz="1428" b="1">
                <a:solidFill>
                  <a:srgbClr val="0078D4"/>
                </a:solidFill>
                <a:latin typeface="Segoe UI"/>
              </a:rPr>
              <a:t>Alerts</a:t>
            </a:r>
          </a:p>
        </p:txBody>
      </p:sp>
      <p:cxnSp>
        <p:nvCxnSpPr>
          <p:cNvPr id="2213" name="Google Shape;2213;p17"/>
          <p:cNvCxnSpPr>
            <a:cxnSpLocks/>
          </p:cNvCxnSpPr>
          <p:nvPr/>
        </p:nvCxnSpPr>
        <p:spPr>
          <a:xfrm flipH="1" flipV="1">
            <a:off x="5826969" y="2563574"/>
            <a:ext cx="1310920" cy="12953"/>
          </a:xfrm>
          <a:prstGeom prst="straightConnector1">
            <a:avLst/>
          </a:prstGeom>
          <a:noFill/>
          <a:ln w="19050" cap="rnd" cmpd="sng">
            <a:solidFill>
              <a:schemeClr val="accent1"/>
            </a:solidFill>
            <a:prstDash val="sysDash"/>
            <a:miter lim="800000"/>
            <a:headEnd type="triangle" w="sm" len="sm"/>
            <a:tailEnd type="triangle" w="sm" len="sm"/>
          </a:ln>
        </p:spPr>
      </p:cxnSp>
      <p:sp>
        <p:nvSpPr>
          <p:cNvPr id="37" name="Google Shape;2209;p17">
            <a:extLst>
              <a:ext uri="{FF2B5EF4-FFF2-40B4-BE49-F238E27FC236}">
                <a16:creationId xmlns:a16="http://schemas.microsoft.com/office/drawing/2014/main" id="{DA42DC1D-D57B-D54D-8B69-32A3151B6E98}"/>
              </a:ext>
            </a:extLst>
          </p:cNvPr>
          <p:cNvSpPr txBox="1"/>
          <p:nvPr/>
        </p:nvSpPr>
        <p:spPr>
          <a:xfrm>
            <a:off x="2746880" y="6121877"/>
            <a:ext cx="1113944" cy="318245"/>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a:solidFill>
                  <a:srgbClr val="202234"/>
                </a:solidFill>
                <a:latin typeface="Libre Franklin"/>
                <a:ea typeface="Libre Franklin"/>
                <a:cs typeface="Libre Franklin"/>
                <a:sym typeface="Libre Franklin"/>
              </a:rPr>
              <a:t>OT Network</a:t>
            </a:r>
            <a:endParaRPr sz="1428" kern="0">
              <a:solidFill>
                <a:srgbClr val="000000"/>
              </a:solidFill>
              <a:latin typeface="Arial"/>
              <a:cs typeface="Arial"/>
              <a:sym typeface="Arial"/>
            </a:endParaRPr>
          </a:p>
        </p:txBody>
      </p:sp>
      <p:sp>
        <p:nvSpPr>
          <p:cNvPr id="38" name="Google Shape;2209;p17">
            <a:extLst>
              <a:ext uri="{FF2B5EF4-FFF2-40B4-BE49-F238E27FC236}">
                <a16:creationId xmlns:a16="http://schemas.microsoft.com/office/drawing/2014/main" id="{7E985297-B553-BD4A-8053-21246A53EAE3}"/>
              </a:ext>
            </a:extLst>
          </p:cNvPr>
          <p:cNvSpPr txBox="1"/>
          <p:nvPr/>
        </p:nvSpPr>
        <p:spPr>
          <a:xfrm>
            <a:off x="6023944" y="6121877"/>
            <a:ext cx="1113944" cy="318245"/>
          </a:xfrm>
          <a:prstGeom prst="rect">
            <a:avLst/>
          </a:prstGeom>
          <a:noFill/>
          <a:ln>
            <a:noFill/>
          </a:ln>
        </p:spPr>
        <p:txBody>
          <a:bodyPr spcFirstLastPara="1" wrap="square" lIns="93245" tIns="46610" rIns="93245" bIns="46610" anchor="t" anchorCtr="0">
            <a:spAutoFit/>
          </a:bodyPr>
          <a:lstStyle/>
          <a:p>
            <a:pPr algn="ctr" defTabSz="932597">
              <a:buClr>
                <a:srgbClr val="000000"/>
              </a:buClr>
              <a:defRPr/>
            </a:pPr>
            <a:r>
              <a:rPr lang="en-US" sz="1428" kern="0">
                <a:solidFill>
                  <a:srgbClr val="202234"/>
                </a:solidFill>
                <a:latin typeface="Libre Franklin"/>
                <a:ea typeface="Libre Franklin"/>
                <a:cs typeface="Libre Franklin"/>
                <a:sym typeface="Libre Franklin"/>
              </a:rPr>
              <a:t>OT Network</a:t>
            </a:r>
            <a:endParaRPr sz="1428" kern="0">
              <a:solidFill>
                <a:srgbClr val="000000"/>
              </a:solidFill>
              <a:latin typeface="Arial"/>
              <a:cs typeface="Arial"/>
              <a:sym typeface="Arial"/>
            </a:endParaRPr>
          </a:p>
        </p:txBody>
      </p:sp>
      <p:grpSp>
        <p:nvGrpSpPr>
          <p:cNvPr id="32" name="Group 31">
            <a:extLst>
              <a:ext uri="{FF2B5EF4-FFF2-40B4-BE49-F238E27FC236}">
                <a16:creationId xmlns:a16="http://schemas.microsoft.com/office/drawing/2014/main" id="{10F6EF40-5223-45A0-8920-87BAF5F06365}"/>
              </a:ext>
              <a:ext uri="{C183D7F6-B498-43B3-948B-1728B52AA6E4}">
                <adec:decorative xmlns:adec="http://schemas.microsoft.com/office/drawing/2017/decorative" val="1"/>
              </a:ext>
            </a:extLst>
          </p:cNvPr>
          <p:cNvGrpSpPr/>
          <p:nvPr/>
        </p:nvGrpSpPr>
        <p:grpSpPr>
          <a:xfrm>
            <a:off x="3810709" y="2201739"/>
            <a:ext cx="2046339" cy="739262"/>
            <a:chOff x="3837900" y="2174951"/>
            <a:chExt cx="1874469" cy="677171"/>
          </a:xfrm>
        </p:grpSpPr>
        <p:pic>
          <p:nvPicPr>
            <p:cNvPr id="33" name="Google Shape;2204;p17">
              <a:extLst>
                <a:ext uri="{FF2B5EF4-FFF2-40B4-BE49-F238E27FC236}">
                  <a16:creationId xmlns:a16="http://schemas.microsoft.com/office/drawing/2014/main" id="{23A2E7E4-9B59-463E-B53E-5E5C52F49053}"/>
                </a:ext>
              </a:extLst>
            </p:cNvPr>
            <p:cNvPicPr preferRelativeResize="0"/>
            <p:nvPr/>
          </p:nvPicPr>
          <p:blipFill rotWithShape="1">
            <a:blip r:embed="rId9">
              <a:alphaModFix/>
            </a:blip>
            <a:srcRect/>
            <a:stretch/>
          </p:blipFill>
          <p:spPr>
            <a:xfrm>
              <a:off x="3837900" y="2174951"/>
              <a:ext cx="1874469" cy="677171"/>
            </a:xfrm>
            <a:prstGeom prst="rect">
              <a:avLst/>
            </a:prstGeom>
            <a:noFill/>
            <a:ln>
              <a:noFill/>
            </a:ln>
          </p:spPr>
        </p:pic>
        <p:sp>
          <p:nvSpPr>
            <p:cNvPr id="35" name="Rectangle 34">
              <a:extLst>
                <a:ext uri="{FF2B5EF4-FFF2-40B4-BE49-F238E27FC236}">
                  <a16:creationId xmlns:a16="http://schemas.microsoft.com/office/drawing/2014/main" id="{F657341E-55C7-465C-9182-6690728958E3}"/>
                </a:ext>
              </a:extLst>
            </p:cNvPr>
            <p:cNvSpPr/>
            <p:nvPr/>
          </p:nvSpPr>
          <p:spPr bwMode="auto">
            <a:xfrm>
              <a:off x="4354988" y="2281913"/>
              <a:ext cx="895276" cy="189062"/>
            </a:xfrm>
            <a:prstGeom prst="rect">
              <a:avLst/>
            </a:prstGeom>
            <a:solidFill>
              <a:srgbClr val="4D73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89284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10"/>
                                        </p:tgtEl>
                                        <p:attrNameLst>
                                          <p:attrName>style.visibility</p:attrName>
                                        </p:attrNameLst>
                                      </p:cBhvr>
                                      <p:to>
                                        <p:strVal val="visible"/>
                                      </p:to>
                                    </p:set>
                                  </p:childTnLst>
                                </p:cTn>
                              </p:par>
                              <p:par>
                                <p:cTn id="17" presetID="0" presetClass="path" presetSubtype="0" accel="50000" decel="50000" fill="hold" grpId="1" nodeType="withEffect">
                                  <p:stCondLst>
                                    <p:cond delay="0"/>
                                  </p:stCondLst>
                                  <p:childTnLst>
                                    <p:animMotion origin="layout" path="M 1.25E-6 2.59259E-6 L 0.00078 -0.39722 " pathEditMode="relative" rAng="0" ptsTypes="AA">
                                      <p:cBhvr>
                                        <p:cTn id="18" dur="2000" fill="hold"/>
                                        <p:tgtEl>
                                          <p:spTgt spid="5"/>
                                        </p:tgtEl>
                                        <p:attrNameLst>
                                          <p:attrName>ppt_x</p:attrName>
                                          <p:attrName>ppt_y</p:attrName>
                                        </p:attrNameLst>
                                      </p:cBhvr>
                                      <p:rCtr x="39" y="-1986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2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20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8" grpId="0"/>
      <p:bldP spid="2210" grpId="0"/>
      <p:bldP spid="2211" grpId="0"/>
      <p:bldP spid="5" grpId="0" animBg="1"/>
      <p:bldP spid="5" grpId="1" animBg="1"/>
      <p:bldP spid="29" grpId="0"/>
      <p:bldP spid="4"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AE49C7-D43B-42CE-B3FD-76FE9711FCAC}"/>
              </a:ext>
            </a:extLst>
          </p:cNvPr>
          <p:cNvSpPr>
            <a:spLocks noGrp="1"/>
          </p:cNvSpPr>
          <p:nvPr>
            <p:ph type="title"/>
          </p:nvPr>
        </p:nvSpPr>
        <p:spPr/>
        <p:txBody>
          <a:bodyPr/>
          <a:lstStyle/>
          <a:p>
            <a:r>
              <a:rPr lang="en-US" dirty="0"/>
              <a:t>Challenges Addressed by Azure Defender for IoT</a:t>
            </a:r>
          </a:p>
        </p:txBody>
      </p:sp>
      <p:sp>
        <p:nvSpPr>
          <p:cNvPr id="39" name="Rectangle 38">
            <a:extLst>
              <a:ext uri="{FF2B5EF4-FFF2-40B4-BE49-F238E27FC236}">
                <a16:creationId xmlns:a16="http://schemas.microsoft.com/office/drawing/2014/main" id="{9F827B9C-42C0-4677-B851-115E027D049C}"/>
              </a:ext>
            </a:extLst>
          </p:cNvPr>
          <p:cNvSpPr/>
          <p:nvPr/>
        </p:nvSpPr>
        <p:spPr bwMode="auto">
          <a:xfrm>
            <a:off x="473573" y="2179200"/>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IoT/OT Asset Discovery</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br>
              <a:rPr lang="en-IL" sz="1428" kern="0" dirty="0">
                <a:latin typeface="Segoe UI"/>
                <a:cs typeface="Segoe UI" panose="020B0502040204020203" pitchFamily="34" charset="0"/>
              </a:rPr>
            </a:br>
            <a:r>
              <a:rPr lang="en-US" sz="1428" kern="0" dirty="0">
                <a:latin typeface="Segoe UI"/>
                <a:cs typeface="Segoe UI" panose="020B0502040204020203" pitchFamily="34" charset="0"/>
              </a:rPr>
              <a:t>What devices do we </a:t>
            </a:r>
            <a:br>
              <a:rPr lang="en-US" sz="1428" kern="0" dirty="0">
                <a:latin typeface="Segoe UI"/>
                <a:cs typeface="Segoe UI" panose="020B0502040204020203" pitchFamily="34" charset="0"/>
              </a:rPr>
            </a:br>
            <a:r>
              <a:rPr lang="en-US" sz="1428" kern="0" dirty="0">
                <a:latin typeface="Segoe UI"/>
                <a:cs typeface="Segoe UI" panose="020B0502040204020203" pitchFamily="34" charset="0"/>
              </a:rPr>
              <a:t>have &amp; how are they communicating — </a:t>
            </a:r>
            <a:r>
              <a:rPr lang="en-IL" sz="1428" kern="0" dirty="0">
                <a:latin typeface="Segoe UI"/>
                <a:cs typeface="Segoe UI" panose="020B0502040204020203" pitchFamily="34" charset="0"/>
              </a:rPr>
              <a:t>how </a:t>
            </a:r>
            <a:r>
              <a:rPr lang="en-US" sz="1428" kern="0" dirty="0">
                <a:latin typeface="Segoe UI"/>
                <a:cs typeface="Segoe UI" panose="020B0502040204020203" pitchFamily="34" charset="0"/>
              </a:rPr>
              <a:t>can </a:t>
            </a:r>
            <a:r>
              <a:rPr lang="en-IL" sz="1428" kern="0" dirty="0">
                <a:latin typeface="Segoe UI"/>
                <a:cs typeface="Segoe UI" panose="020B0502040204020203" pitchFamily="34" charset="0"/>
              </a:rPr>
              <a:t>we </a:t>
            </a:r>
            <a:r>
              <a:rPr lang="en-US" sz="1428" kern="0" dirty="0">
                <a:latin typeface="Segoe UI"/>
                <a:cs typeface="Segoe UI" panose="020B0502040204020203" pitchFamily="34" charset="0"/>
              </a:rPr>
              <a:t>easily implement better segmentation &amp; zero-trust </a:t>
            </a:r>
            <a:r>
              <a:rPr lang="en-US" sz="1428" kern="0" dirty="0" err="1">
                <a:latin typeface="Segoe UI"/>
                <a:cs typeface="Segoe UI" panose="020B0502040204020203" pitchFamily="34" charset="0"/>
              </a:rPr>
              <a:t>policie</a:t>
            </a:r>
            <a:r>
              <a:rPr lang="en-IL" sz="1428" kern="0" dirty="0">
                <a:latin typeface="Segoe UI"/>
                <a:cs typeface="Segoe UI" panose="020B0502040204020203" pitchFamily="34" charset="0"/>
              </a:rPr>
              <a:t>s?</a:t>
            </a:r>
            <a:endParaRPr lang="en-US" sz="1428" kern="0" dirty="0">
              <a:latin typeface="Segoe UI"/>
              <a:cs typeface="Segoe UI" panose="020B0502040204020203" pitchFamily="34" charset="0"/>
            </a:endParaRPr>
          </a:p>
        </p:txBody>
      </p:sp>
      <p:sp>
        <p:nvSpPr>
          <p:cNvPr id="64" name="Rectangle 63">
            <a:extLst>
              <a:ext uri="{FF2B5EF4-FFF2-40B4-BE49-F238E27FC236}">
                <a16:creationId xmlns:a16="http://schemas.microsoft.com/office/drawing/2014/main" id="{562A9A87-16FD-41A7-9AEE-816C7AAE85B5}"/>
              </a:ext>
            </a:extLst>
          </p:cNvPr>
          <p:cNvSpPr/>
          <p:nvPr/>
        </p:nvSpPr>
        <p:spPr bwMode="auto">
          <a:xfrm>
            <a:off x="2832661" y="2208956"/>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Risk &amp; Vulnerability Management</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What</a:t>
            </a:r>
            <a:r>
              <a:rPr lang="en-IL" sz="1428" kern="0" dirty="0">
                <a:solidFill>
                  <a:srgbClr val="000000"/>
                </a:solidFill>
                <a:latin typeface="Segoe UI"/>
                <a:cs typeface="Segoe UI" panose="020B0502040204020203" pitchFamily="34" charset="0"/>
              </a:rPr>
              <a:t> critical IoT</a:t>
            </a:r>
            <a:r>
              <a:rPr lang="en-US" sz="1428" kern="0" dirty="0">
                <a:solidFill>
                  <a:srgbClr val="000000"/>
                </a:solidFill>
                <a:latin typeface="Segoe UI"/>
                <a:cs typeface="Segoe UI" panose="020B0502040204020203" pitchFamily="34" charset="0"/>
              </a:rPr>
              <a:t> </a:t>
            </a:r>
            <a:r>
              <a:rPr lang="en-IL" sz="1428" kern="0" dirty="0">
                <a:solidFill>
                  <a:srgbClr val="000000"/>
                </a:solidFill>
                <a:latin typeface="Segoe UI"/>
                <a:cs typeface="Segoe UI" panose="020B0502040204020203" pitchFamily="34" charset="0"/>
              </a:rPr>
              <a:t>vulnerabilities require immediate attention - </a:t>
            </a:r>
            <a:r>
              <a:rPr lang="en-US" sz="1428" kern="0" dirty="0">
                <a:solidFill>
                  <a:srgbClr val="000000"/>
                </a:solidFill>
                <a:latin typeface="Segoe UI"/>
                <a:cs typeface="Segoe UI" panose="020B0502040204020203" pitchFamily="34" charset="0"/>
              </a:rPr>
              <a:t>and how do we prioritize mitigation</a:t>
            </a:r>
            <a:r>
              <a:rPr lang="en-US" sz="1199" kern="0" dirty="0">
                <a:solidFill>
                  <a:srgbClr val="000000"/>
                </a:solidFill>
                <a:latin typeface="Segoe UI"/>
                <a:cs typeface="Segoe UI" panose="020B0502040204020203" pitchFamily="34" charset="0"/>
              </a:rPr>
              <a:t>?</a:t>
            </a:r>
          </a:p>
        </p:txBody>
      </p:sp>
      <p:sp>
        <p:nvSpPr>
          <p:cNvPr id="71" name="Rectangle 70">
            <a:extLst>
              <a:ext uri="{FF2B5EF4-FFF2-40B4-BE49-F238E27FC236}">
                <a16:creationId xmlns:a16="http://schemas.microsoft.com/office/drawing/2014/main" id="{F59DD47B-1CC5-43FD-9B1A-F1931D378AC5}"/>
              </a:ext>
            </a:extLst>
          </p:cNvPr>
          <p:cNvSpPr/>
          <p:nvPr/>
        </p:nvSpPr>
        <p:spPr bwMode="auto">
          <a:xfrm>
            <a:off x="5191748"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Continuous IoT/OT Threat Monitoring,</a:t>
            </a:r>
            <a:br>
              <a:rPr lang="en-US" sz="1399" kern="0" dirty="0">
                <a:latin typeface="Segoe UI Semibold"/>
              </a:rPr>
            </a:br>
            <a:r>
              <a:rPr lang="en-US" sz="1399" kern="0" dirty="0">
                <a:latin typeface="Segoe UI Semibold"/>
              </a:rPr>
              <a:t>Incident Response &amp; Threat Intelligence</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How do we know if we have any IoT/OT threats in our network right now — and how do we quickly respond to them</a:t>
            </a:r>
            <a:r>
              <a:rPr lang="en-US" sz="1199" kern="0" dirty="0">
                <a:solidFill>
                  <a:srgbClr val="000000"/>
                </a:solidFill>
                <a:latin typeface="Segoe UI"/>
                <a:cs typeface="Segoe UI" panose="020B0502040204020203" pitchFamily="34" charset="0"/>
              </a:rPr>
              <a:t>?</a:t>
            </a:r>
          </a:p>
          <a:p>
            <a:pPr defTabSz="913752" fontAlgn="base">
              <a:lnSpc>
                <a:spcPct val="90000"/>
              </a:lnSpc>
              <a:spcBef>
                <a:spcPct val="0"/>
              </a:spcBef>
              <a:spcAft>
                <a:spcPct val="0"/>
              </a:spcAft>
              <a:defRPr/>
            </a:pPr>
            <a:endParaRPr lang="en-US" kern="0" dirty="0">
              <a:latin typeface="Segoe UI Semibold"/>
            </a:endParaRPr>
          </a:p>
        </p:txBody>
      </p:sp>
      <p:sp>
        <p:nvSpPr>
          <p:cNvPr id="72" name="Rectangle 71">
            <a:extLst>
              <a:ext uri="{FF2B5EF4-FFF2-40B4-BE49-F238E27FC236}">
                <a16:creationId xmlns:a16="http://schemas.microsoft.com/office/drawing/2014/main" id="{3040B996-5221-461B-9644-57932005478E}"/>
              </a:ext>
            </a:extLst>
          </p:cNvPr>
          <p:cNvSpPr/>
          <p:nvPr/>
        </p:nvSpPr>
        <p:spPr bwMode="auto">
          <a:xfrm>
            <a:off x="7550835"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3752" fontAlgn="base">
              <a:lnSpc>
                <a:spcPct val="90000"/>
              </a:lnSpc>
              <a:spcBef>
                <a:spcPct val="0"/>
              </a:spcBef>
              <a:spcAft>
                <a:spcPct val="0"/>
              </a:spcAft>
              <a:defRPr/>
            </a:pPr>
            <a:r>
              <a:rPr lang="en-US" sz="1399" kern="0" dirty="0">
                <a:latin typeface="Segoe UI Semibold"/>
              </a:rPr>
              <a:t>Operational Efficiency</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endParaRPr lang="en-US" sz="1428" kern="0" dirty="0">
              <a:solidFill>
                <a:srgbClr val="000000"/>
              </a:solidFill>
              <a:latin typeface="Segoe UI"/>
              <a:cs typeface="Segoe UI" panose="020B0502040204020203" pitchFamily="34" charset="0"/>
            </a:endParaRPr>
          </a:p>
          <a:p>
            <a:pPr defTabSz="913752" fontAlgn="base">
              <a:lnSpc>
                <a:spcPct val="90000"/>
              </a:lnSpc>
              <a:spcBef>
                <a:spcPct val="0"/>
              </a:spcBef>
              <a:spcAft>
                <a:spcPct val="0"/>
              </a:spcAft>
              <a:defRPr/>
            </a:pPr>
            <a:r>
              <a:rPr lang="en-US" sz="1428" kern="0" dirty="0">
                <a:solidFill>
                  <a:srgbClr val="000000"/>
                </a:solidFill>
                <a:latin typeface="Segoe UI"/>
                <a:cs typeface="Segoe UI" panose="020B0502040204020203" pitchFamily="34" charset="0"/>
              </a:rPr>
              <a:t>How do we identify &amp; rapidly eliminate inefficiencies from misconfigured or compromised networks and equipment</a:t>
            </a:r>
            <a:r>
              <a:rPr lang="en-US" sz="1199" kern="0" dirty="0">
                <a:solidFill>
                  <a:srgbClr val="000000"/>
                </a:solidFill>
                <a:latin typeface="Segoe UI"/>
                <a:cs typeface="Segoe UI" panose="020B0502040204020203" pitchFamily="34" charset="0"/>
              </a:rPr>
              <a:t>?</a:t>
            </a:r>
          </a:p>
          <a:p>
            <a:pPr defTabSz="913752" fontAlgn="base">
              <a:lnSpc>
                <a:spcPct val="90000"/>
              </a:lnSpc>
              <a:spcBef>
                <a:spcPct val="0"/>
              </a:spcBef>
              <a:spcAft>
                <a:spcPct val="0"/>
              </a:spcAft>
              <a:defRPr/>
            </a:pPr>
            <a:endParaRPr lang="en-US" kern="0" dirty="0">
              <a:latin typeface="Segoe UI Semibold"/>
            </a:endParaRPr>
          </a:p>
        </p:txBody>
      </p:sp>
      <p:sp>
        <p:nvSpPr>
          <p:cNvPr id="73" name="Rectangle 72">
            <a:extLst>
              <a:ext uri="{FF2B5EF4-FFF2-40B4-BE49-F238E27FC236}">
                <a16:creationId xmlns:a16="http://schemas.microsoft.com/office/drawing/2014/main" id="{22651ADF-83D8-4E38-B93F-39EC65C6E694}"/>
              </a:ext>
            </a:extLst>
          </p:cNvPr>
          <p:cNvSpPr/>
          <p:nvPr/>
        </p:nvSpPr>
        <p:spPr bwMode="auto">
          <a:xfrm>
            <a:off x="9909922" y="2204269"/>
            <a:ext cx="2098694" cy="4028687"/>
          </a:xfrm>
          <a:prstGeom prst="rect">
            <a:avLst/>
          </a:prstGeom>
          <a:solidFill>
            <a:srgbClr val="FFFFFF"/>
          </a:solidFill>
          <a:ln w="9525" cap="flat" cmpd="sng" algn="ctr">
            <a:noFill/>
            <a:prstDash val="solid"/>
            <a:headEnd type="none" w="med" len="med"/>
            <a:tailEnd type="none" w="med" len="med"/>
          </a:ln>
          <a:effectLst>
            <a:outerShdw blurRad="190500" algn="ctr" rotWithShape="0">
              <a:prstClr val="black">
                <a:alpha val="30000"/>
              </a:prstClr>
            </a:outerShdw>
          </a:effectLst>
        </p:spPr>
        <p:txBody>
          <a:bodyPr rot="0" spcFirstLastPara="0" vertOverflow="overflow" horzOverflow="overflow" vert="horz" wrap="square" lIns="182854" tIns="914270" rIns="182854" bIns="0" numCol="1" spcCol="0" rtlCol="0" fromWordArt="0" anchor="t" anchorCtr="0" forceAA="0" compatLnSpc="1">
            <a:prstTxWarp prst="textNoShape">
              <a:avLst/>
            </a:prstTxWarp>
            <a:noAutofit/>
          </a:bodyPr>
          <a:lstStyle/>
          <a:p>
            <a:pPr defTabSz="914224">
              <a:defRPr/>
            </a:pPr>
            <a:r>
              <a:rPr lang="en-US" sz="1399" kern="0" dirty="0">
                <a:latin typeface="Segoe UI Semibold"/>
              </a:rPr>
              <a:t>Unified IT/OT Security Monitoring </a:t>
            </a:r>
            <a:br>
              <a:rPr lang="en-US" sz="1399" kern="0" dirty="0">
                <a:latin typeface="Segoe UI Semibold"/>
              </a:rPr>
            </a:br>
            <a:r>
              <a:rPr lang="en-US" sz="1399" kern="0" dirty="0">
                <a:latin typeface="Segoe UI Semibold"/>
              </a:rPr>
              <a:t>&amp; Governance</a:t>
            </a:r>
          </a:p>
          <a:p>
            <a:pPr defTabSz="913752" fontAlgn="base">
              <a:lnSpc>
                <a:spcPct val="90000"/>
              </a:lnSpc>
              <a:spcBef>
                <a:spcPct val="0"/>
              </a:spcBef>
              <a:spcAft>
                <a:spcPct val="0"/>
              </a:spcAft>
              <a:defRPr/>
            </a:pPr>
            <a:endParaRPr lang="en-US" kern="0" dirty="0">
              <a:solidFill>
                <a:srgbClr val="000000"/>
              </a:solidFill>
              <a:latin typeface="Segoe UI"/>
              <a:cs typeface="Segoe UI" panose="020B0502040204020203" pitchFamily="34" charset="0"/>
            </a:endParaRPr>
          </a:p>
          <a:p>
            <a:pPr defTabSz="914224">
              <a:lnSpc>
                <a:spcPct val="90000"/>
              </a:lnSpc>
              <a:spcBef>
                <a:spcPts val="400"/>
              </a:spcBef>
              <a:spcAft>
                <a:spcPts val="400"/>
              </a:spcAft>
              <a:buClr>
                <a:srgbClr val="0069BA"/>
              </a:buClr>
              <a:defRPr/>
            </a:pPr>
            <a:r>
              <a:rPr lang="en-US" sz="1428" dirty="0">
                <a:solidFill>
                  <a:srgbClr val="000000"/>
                </a:solidFill>
                <a:cs typeface="Segoe UI" panose="020B0502040204020203" pitchFamily="34" charset="0"/>
              </a:rPr>
              <a:t>How do we leverage existing people, training &amp; tools to centralize IT/OT security in our SOCs?</a:t>
            </a:r>
          </a:p>
          <a:p>
            <a:pPr defTabSz="914224">
              <a:lnSpc>
                <a:spcPct val="90000"/>
              </a:lnSpc>
              <a:spcBef>
                <a:spcPts val="400"/>
              </a:spcBef>
              <a:spcAft>
                <a:spcPts val="400"/>
              </a:spcAft>
              <a:buClr>
                <a:srgbClr val="0069BA"/>
              </a:buClr>
              <a:defRPr/>
            </a:pPr>
            <a:r>
              <a:rPr lang="en-US" sz="1428" dirty="0">
                <a:solidFill>
                  <a:srgbClr val="000000"/>
                </a:solidFill>
                <a:cs typeface="Segoe UI" panose="020B0502040204020203" pitchFamily="34" charset="0"/>
              </a:rPr>
              <a:t>How to demonstrate to auditors that we have a safety- and security-first environment?</a:t>
            </a:r>
          </a:p>
          <a:p>
            <a:pPr defTabSz="913752" fontAlgn="base">
              <a:lnSpc>
                <a:spcPct val="90000"/>
              </a:lnSpc>
              <a:spcBef>
                <a:spcPct val="0"/>
              </a:spcBef>
              <a:spcAft>
                <a:spcPct val="0"/>
              </a:spcAft>
              <a:defRPr/>
            </a:pPr>
            <a:endParaRPr lang="en-US" kern="0" dirty="0">
              <a:latin typeface="Segoe UI Semibold"/>
            </a:endParaRPr>
          </a:p>
        </p:txBody>
      </p:sp>
      <p:grpSp>
        <p:nvGrpSpPr>
          <p:cNvPr id="75" name="Group 74">
            <a:extLst>
              <a:ext uri="{FF2B5EF4-FFF2-40B4-BE49-F238E27FC236}">
                <a16:creationId xmlns:a16="http://schemas.microsoft.com/office/drawing/2014/main" id="{983649F7-5F8F-4D6F-A5F9-31A2D03F1BCE}"/>
              </a:ext>
              <a:ext uri="{C183D7F6-B498-43B3-948B-1728B52AA6E4}">
                <adec:decorative xmlns:adec="http://schemas.microsoft.com/office/drawing/2017/decorative" val="1"/>
              </a:ext>
            </a:extLst>
          </p:cNvPr>
          <p:cNvGrpSpPr/>
          <p:nvPr/>
        </p:nvGrpSpPr>
        <p:grpSpPr>
          <a:xfrm>
            <a:off x="668341" y="2440731"/>
            <a:ext cx="9826988" cy="445998"/>
            <a:chOff x="667553" y="2440581"/>
            <a:chExt cx="9828382" cy="446062"/>
          </a:xfrm>
        </p:grpSpPr>
        <p:grpSp>
          <p:nvGrpSpPr>
            <p:cNvPr id="19" name="Group 18" descr="Spot illustration of a folder.">
              <a:extLst>
                <a:ext uri="{FF2B5EF4-FFF2-40B4-BE49-F238E27FC236}">
                  <a16:creationId xmlns:a16="http://schemas.microsoft.com/office/drawing/2014/main" id="{809E1ACA-F8B9-4AB6-8639-98AEE32033BF}"/>
                </a:ext>
              </a:extLst>
            </p:cNvPr>
            <p:cNvGrpSpPr/>
            <p:nvPr/>
          </p:nvGrpSpPr>
          <p:grpSpPr>
            <a:xfrm>
              <a:off x="667553" y="2498472"/>
              <a:ext cx="367254" cy="330281"/>
              <a:chOff x="10988308" y="2380267"/>
              <a:chExt cx="360085" cy="323834"/>
            </a:xfrm>
          </p:grpSpPr>
          <p:sp>
            <p:nvSpPr>
              <p:cNvPr id="20" name="Freeform: Shape 19">
                <a:extLst>
                  <a:ext uri="{FF2B5EF4-FFF2-40B4-BE49-F238E27FC236}">
                    <a16:creationId xmlns:a16="http://schemas.microsoft.com/office/drawing/2014/main" id="{076BC6C5-8CE2-4194-AC90-BC8C49B4ED6F}"/>
                  </a:ext>
                </a:extLst>
              </p:cNvPr>
              <p:cNvSpPr/>
              <p:nvPr/>
            </p:nvSpPr>
            <p:spPr>
              <a:xfrm>
                <a:off x="11007563" y="2380267"/>
                <a:ext cx="322577" cy="243807"/>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chemeClr val="tx1"/>
              </a:solidFill>
              <a:ln w="3633" cap="flat">
                <a:noFill/>
                <a:prstDash val="solid"/>
                <a:miter/>
              </a:ln>
            </p:spPr>
            <p:txBody>
              <a:bodyPr rtlCol="0" anchor="ctr"/>
              <a:lstStyle/>
              <a:p>
                <a:pPr defTabSz="932384">
                  <a:defRPr/>
                </a:pPr>
                <a:endParaRPr lang="en-US">
                  <a:solidFill>
                    <a:srgbClr val="000000"/>
                  </a:solidFill>
                  <a:latin typeface="Segoe UI"/>
                </a:endParaRPr>
              </a:p>
            </p:txBody>
          </p:sp>
          <p:sp>
            <p:nvSpPr>
              <p:cNvPr id="21" name="Freeform: Shape 20">
                <a:extLst>
                  <a:ext uri="{FF2B5EF4-FFF2-40B4-BE49-F238E27FC236}">
                    <a16:creationId xmlns:a16="http://schemas.microsoft.com/office/drawing/2014/main" id="{F5D8AC40-61E0-4BDE-9EA0-D40760C39926}"/>
                  </a:ext>
                </a:extLst>
              </p:cNvPr>
              <p:cNvSpPr/>
              <p:nvPr/>
            </p:nvSpPr>
            <p:spPr>
              <a:xfrm>
                <a:off x="10988308" y="2437790"/>
                <a:ext cx="360085" cy="26631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pPr defTabSz="932384">
                  <a:defRPr/>
                </a:pPr>
                <a:endParaRPr lang="en-US">
                  <a:solidFill>
                    <a:srgbClr val="000000"/>
                  </a:solidFill>
                  <a:latin typeface="Segoe UI"/>
                </a:endParaRPr>
              </a:p>
            </p:txBody>
          </p:sp>
          <p:sp>
            <p:nvSpPr>
              <p:cNvPr id="22" name="Right Triangle 21">
                <a:extLst>
                  <a:ext uri="{FF2B5EF4-FFF2-40B4-BE49-F238E27FC236}">
                    <a16:creationId xmlns:a16="http://schemas.microsoft.com/office/drawing/2014/main" id="{BEB3DF11-B2F7-4FA2-A218-262D34722FF5}"/>
                  </a:ext>
                </a:extLst>
              </p:cNvPr>
              <p:cNvSpPr/>
              <p:nvPr/>
            </p:nvSpPr>
            <p:spPr bwMode="auto">
              <a:xfrm rot="5400000">
                <a:off x="11007685" y="2418412"/>
                <a:ext cx="243807" cy="282562"/>
              </a:xfrm>
              <a:prstGeom prst="rtTriangle">
                <a:avLst/>
              </a:prstGeom>
              <a:solidFill>
                <a:srgbClr val="268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grpSp>
          <p:nvGrpSpPr>
            <p:cNvPr id="27" name="Group 26" descr="spot illustration of alert sign">
              <a:extLst>
                <a:ext uri="{FF2B5EF4-FFF2-40B4-BE49-F238E27FC236}">
                  <a16:creationId xmlns:a16="http://schemas.microsoft.com/office/drawing/2014/main" id="{F2267CEF-F723-4C27-8066-585083C4808D}"/>
                </a:ext>
              </a:extLst>
            </p:cNvPr>
            <p:cNvGrpSpPr/>
            <p:nvPr/>
          </p:nvGrpSpPr>
          <p:grpSpPr>
            <a:xfrm>
              <a:off x="3023803" y="2476419"/>
              <a:ext cx="423382" cy="374387"/>
              <a:chOff x="7032333" y="3347396"/>
              <a:chExt cx="921417" cy="814797"/>
            </a:xfrm>
            <a:solidFill>
              <a:schemeClr val="tx2"/>
            </a:solidFill>
          </p:grpSpPr>
          <p:sp>
            <p:nvSpPr>
              <p:cNvPr id="28" name="Freeform: Shape 27">
                <a:extLst>
                  <a:ext uri="{FF2B5EF4-FFF2-40B4-BE49-F238E27FC236}">
                    <a16:creationId xmlns:a16="http://schemas.microsoft.com/office/drawing/2014/main" id="{CBEBDA6E-4472-44AE-BA35-6302376A78EC}"/>
                  </a:ext>
                </a:extLst>
              </p:cNvPr>
              <p:cNvSpPr/>
              <p:nvPr/>
            </p:nvSpPr>
            <p:spPr bwMode="auto">
              <a:xfrm>
                <a:off x="7032333" y="3347396"/>
                <a:ext cx="921417" cy="814797"/>
              </a:xfrm>
              <a:custGeom>
                <a:avLst/>
                <a:gdLst>
                  <a:gd name="connsiteX0" fmla="*/ 1372823 w 2748036"/>
                  <a:gd name="connsiteY0" fmla="*/ 0 h 2430051"/>
                  <a:gd name="connsiteX1" fmla="*/ 1542006 w 2748036"/>
                  <a:gd name="connsiteY1" fmla="*/ 70078 h 2430051"/>
                  <a:gd name="connsiteX2" fmla="*/ 1561921 w 2748036"/>
                  <a:gd name="connsiteY2" fmla="*/ 94215 h 2430051"/>
                  <a:gd name="connsiteX3" fmla="*/ 1594638 w 2748036"/>
                  <a:gd name="connsiteY3" fmla="*/ 150498 h 2430051"/>
                  <a:gd name="connsiteX4" fmla="*/ 2692641 w 2748036"/>
                  <a:gd name="connsiteY4" fmla="*/ 2039402 h 2430051"/>
                  <a:gd name="connsiteX5" fmla="*/ 2732362 w 2748036"/>
                  <a:gd name="connsiteY5" fmla="*/ 2107735 h 2430051"/>
                  <a:gd name="connsiteX6" fmla="*/ 2743175 w 2748036"/>
                  <a:gd name="connsiteY6" fmla="*/ 2142571 h 2430051"/>
                  <a:gd name="connsiteX7" fmla="*/ 2748036 w 2748036"/>
                  <a:gd name="connsiteY7" fmla="*/ 2190790 h 2430051"/>
                  <a:gd name="connsiteX8" fmla="*/ 2508775 w 2748036"/>
                  <a:gd name="connsiteY8" fmla="*/ 2430051 h 2430051"/>
                  <a:gd name="connsiteX9" fmla="*/ 239261 w 2748036"/>
                  <a:gd name="connsiteY9" fmla="*/ 2430051 h 2430051"/>
                  <a:gd name="connsiteX10" fmla="*/ 0 w 2748036"/>
                  <a:gd name="connsiteY10" fmla="*/ 2190790 h 2430051"/>
                  <a:gd name="connsiteX11" fmla="*/ 4861 w 2748036"/>
                  <a:gd name="connsiteY11" fmla="*/ 2142571 h 2430051"/>
                  <a:gd name="connsiteX12" fmla="*/ 18413 w 2748036"/>
                  <a:gd name="connsiteY12" fmla="*/ 2098912 h 2430051"/>
                  <a:gd name="connsiteX13" fmla="*/ 47307 w 2748036"/>
                  <a:gd name="connsiteY13" fmla="*/ 2049206 h 2430051"/>
                  <a:gd name="connsiteX14" fmla="*/ 1151008 w 2748036"/>
                  <a:gd name="connsiteY14" fmla="*/ 150498 h 2430051"/>
                  <a:gd name="connsiteX15" fmla="*/ 1183725 w 2748036"/>
                  <a:gd name="connsiteY15" fmla="*/ 94215 h 2430051"/>
                  <a:gd name="connsiteX16" fmla="*/ 1203640 w 2748036"/>
                  <a:gd name="connsiteY16" fmla="*/ 70078 h 2430051"/>
                  <a:gd name="connsiteX17" fmla="*/ 1372823 w 2748036"/>
                  <a:gd name="connsiteY17" fmla="*/ 0 h 243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8036" h="2430051">
                    <a:moveTo>
                      <a:pt x="1372823" y="0"/>
                    </a:moveTo>
                    <a:cubicBezTo>
                      <a:pt x="1438893" y="0"/>
                      <a:pt x="1498708" y="26780"/>
                      <a:pt x="1542006" y="70078"/>
                    </a:cubicBezTo>
                    <a:lnTo>
                      <a:pt x="1561921" y="94215"/>
                    </a:lnTo>
                    <a:lnTo>
                      <a:pt x="1594638" y="150498"/>
                    </a:lnTo>
                    <a:lnTo>
                      <a:pt x="2692641" y="2039402"/>
                    </a:lnTo>
                    <a:lnTo>
                      <a:pt x="2732362" y="2107735"/>
                    </a:lnTo>
                    <a:lnTo>
                      <a:pt x="2743175" y="2142571"/>
                    </a:lnTo>
                    <a:cubicBezTo>
                      <a:pt x="2746362" y="2158146"/>
                      <a:pt x="2748036" y="2174273"/>
                      <a:pt x="2748036" y="2190790"/>
                    </a:cubicBezTo>
                    <a:cubicBezTo>
                      <a:pt x="2748036" y="2322930"/>
                      <a:pt x="2640915" y="2430051"/>
                      <a:pt x="2508775" y="2430051"/>
                    </a:cubicBezTo>
                    <a:lnTo>
                      <a:pt x="239261" y="2430051"/>
                    </a:lnTo>
                    <a:cubicBezTo>
                      <a:pt x="107121" y="2430051"/>
                      <a:pt x="0" y="2322930"/>
                      <a:pt x="0" y="2190790"/>
                    </a:cubicBezTo>
                    <a:cubicBezTo>
                      <a:pt x="0" y="2174273"/>
                      <a:pt x="1674" y="2158146"/>
                      <a:pt x="4861" y="2142571"/>
                    </a:cubicBezTo>
                    <a:lnTo>
                      <a:pt x="18413" y="2098912"/>
                    </a:lnTo>
                    <a:lnTo>
                      <a:pt x="47307" y="2049206"/>
                    </a:lnTo>
                    <a:lnTo>
                      <a:pt x="1151008" y="150498"/>
                    </a:lnTo>
                    <a:lnTo>
                      <a:pt x="1183725" y="94215"/>
                    </a:lnTo>
                    <a:lnTo>
                      <a:pt x="1203640" y="70078"/>
                    </a:lnTo>
                    <a:cubicBezTo>
                      <a:pt x="1246938" y="26780"/>
                      <a:pt x="1306753" y="0"/>
                      <a:pt x="137282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B7A61F7C-55F5-434A-B581-8DA9147E422C}"/>
                  </a:ext>
                </a:extLst>
              </p:cNvPr>
              <p:cNvSpPr/>
              <p:nvPr/>
            </p:nvSpPr>
            <p:spPr bwMode="auto">
              <a:xfrm flipH="1">
                <a:off x="7450749" y="3596850"/>
                <a:ext cx="84584" cy="428510"/>
              </a:xfrm>
              <a:custGeom>
                <a:avLst/>
                <a:gdLst/>
                <a:ahLst/>
                <a:cxnLst/>
                <a:rect l="l" t="t" r="r" b="b"/>
                <a:pathLst>
                  <a:path w="36040" h="182585">
                    <a:moveTo>
                      <a:pt x="18083" y="148805"/>
                    </a:moveTo>
                    <a:cubicBezTo>
                      <a:pt x="22938" y="148805"/>
                      <a:pt x="27145" y="150480"/>
                      <a:pt x="30703" y="153828"/>
                    </a:cubicBezTo>
                    <a:cubicBezTo>
                      <a:pt x="34261" y="157177"/>
                      <a:pt x="36040" y="161237"/>
                      <a:pt x="36040" y="166009"/>
                    </a:cubicBezTo>
                    <a:cubicBezTo>
                      <a:pt x="36040" y="170613"/>
                      <a:pt x="34261" y="174527"/>
                      <a:pt x="30703" y="177750"/>
                    </a:cubicBezTo>
                    <a:cubicBezTo>
                      <a:pt x="27145" y="180973"/>
                      <a:pt x="22938" y="182585"/>
                      <a:pt x="18083" y="182585"/>
                    </a:cubicBezTo>
                    <a:cubicBezTo>
                      <a:pt x="13060" y="182585"/>
                      <a:pt x="8790" y="180973"/>
                      <a:pt x="5274" y="177750"/>
                    </a:cubicBezTo>
                    <a:cubicBezTo>
                      <a:pt x="1758" y="174527"/>
                      <a:pt x="0" y="170613"/>
                      <a:pt x="0" y="166009"/>
                    </a:cubicBezTo>
                    <a:cubicBezTo>
                      <a:pt x="0" y="161237"/>
                      <a:pt x="1758" y="157177"/>
                      <a:pt x="5274" y="153828"/>
                    </a:cubicBezTo>
                    <a:cubicBezTo>
                      <a:pt x="8790" y="150480"/>
                      <a:pt x="13060" y="148805"/>
                      <a:pt x="18083" y="148805"/>
                    </a:cubicBezTo>
                    <a:close/>
                    <a:moveTo>
                      <a:pt x="2512" y="0"/>
                    </a:moveTo>
                    <a:lnTo>
                      <a:pt x="32021" y="0"/>
                    </a:lnTo>
                    <a:lnTo>
                      <a:pt x="29635" y="127081"/>
                    </a:lnTo>
                    <a:lnTo>
                      <a:pt x="5776" y="1270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7C5D511C-1942-4931-B695-765A97754979}"/>
                </a:ext>
              </a:extLst>
            </p:cNvPr>
            <p:cNvGrpSpPr>
              <a:grpSpLocks noChangeAspect="1"/>
            </p:cNvGrpSpPr>
            <p:nvPr/>
          </p:nvGrpSpPr>
          <p:grpSpPr bwMode="auto">
            <a:xfrm>
              <a:off x="7735479" y="2440581"/>
              <a:ext cx="453622" cy="446062"/>
              <a:chOff x="6912" y="1548"/>
              <a:chExt cx="300" cy="295"/>
            </a:xfrm>
          </p:grpSpPr>
          <p:sp>
            <p:nvSpPr>
              <p:cNvPr id="45" name="AutoShape 12">
                <a:extLst>
                  <a:ext uri="{FF2B5EF4-FFF2-40B4-BE49-F238E27FC236}">
                    <a16:creationId xmlns:a16="http://schemas.microsoft.com/office/drawing/2014/main" id="{DDFC03F3-793E-4022-A2E2-A21BF5C2006E}"/>
                  </a:ext>
                </a:extLst>
              </p:cNvPr>
              <p:cNvSpPr>
                <a:spLocks noChangeAspect="1" noChangeArrowheads="1" noTextEdit="1"/>
              </p:cNvSpPr>
              <p:nvPr/>
            </p:nvSpPr>
            <p:spPr bwMode="auto">
              <a:xfrm>
                <a:off x="6912" y="1548"/>
                <a:ext cx="30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6" name="Freeform 14">
                <a:extLst>
                  <a:ext uri="{FF2B5EF4-FFF2-40B4-BE49-F238E27FC236}">
                    <a16:creationId xmlns:a16="http://schemas.microsoft.com/office/drawing/2014/main" id="{437FF2DA-831D-42C6-9F76-5DB6CB00D99E}"/>
                  </a:ext>
                </a:extLst>
              </p:cNvPr>
              <p:cNvSpPr>
                <a:spLocks/>
              </p:cNvSpPr>
              <p:nvPr/>
            </p:nvSpPr>
            <p:spPr bwMode="auto">
              <a:xfrm>
                <a:off x="7105" y="1697"/>
                <a:ext cx="67" cy="100"/>
              </a:xfrm>
              <a:custGeom>
                <a:avLst/>
                <a:gdLst>
                  <a:gd name="T0" fmla="*/ 0 w 67"/>
                  <a:gd name="T1" fmla="*/ 7 h 100"/>
                  <a:gd name="T2" fmla="*/ 12 w 67"/>
                  <a:gd name="T3" fmla="*/ 0 h 100"/>
                  <a:gd name="T4" fmla="*/ 67 w 67"/>
                  <a:gd name="T5" fmla="*/ 93 h 100"/>
                  <a:gd name="T6" fmla="*/ 54 w 67"/>
                  <a:gd name="T7" fmla="*/ 100 h 100"/>
                  <a:gd name="T8" fmla="*/ 0 w 67"/>
                  <a:gd name="T9" fmla="*/ 7 h 100"/>
                </a:gdLst>
                <a:ahLst/>
                <a:cxnLst>
                  <a:cxn ang="0">
                    <a:pos x="T0" y="T1"/>
                  </a:cxn>
                  <a:cxn ang="0">
                    <a:pos x="T2" y="T3"/>
                  </a:cxn>
                  <a:cxn ang="0">
                    <a:pos x="T4" y="T5"/>
                  </a:cxn>
                  <a:cxn ang="0">
                    <a:pos x="T6" y="T7"/>
                  </a:cxn>
                  <a:cxn ang="0">
                    <a:pos x="T8" y="T9"/>
                  </a:cxn>
                </a:cxnLst>
                <a:rect l="0" t="0" r="r" b="b"/>
                <a:pathLst>
                  <a:path w="67" h="100">
                    <a:moveTo>
                      <a:pt x="0" y="7"/>
                    </a:moveTo>
                    <a:lnTo>
                      <a:pt x="12" y="0"/>
                    </a:lnTo>
                    <a:lnTo>
                      <a:pt x="67" y="93"/>
                    </a:lnTo>
                    <a:lnTo>
                      <a:pt x="54" y="100"/>
                    </a:lnTo>
                    <a:lnTo>
                      <a:pt x="0" y="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7" name="Freeform 15">
                <a:extLst>
                  <a:ext uri="{FF2B5EF4-FFF2-40B4-BE49-F238E27FC236}">
                    <a16:creationId xmlns:a16="http://schemas.microsoft.com/office/drawing/2014/main" id="{D8B5FFE3-189A-4F76-AFC9-260E0FDBA74E}"/>
                  </a:ext>
                </a:extLst>
              </p:cNvPr>
              <p:cNvSpPr>
                <a:spLocks/>
              </p:cNvSpPr>
              <p:nvPr/>
            </p:nvSpPr>
            <p:spPr bwMode="auto">
              <a:xfrm>
                <a:off x="7038" y="1690"/>
                <a:ext cx="56" cy="107"/>
              </a:xfrm>
              <a:custGeom>
                <a:avLst/>
                <a:gdLst>
                  <a:gd name="T0" fmla="*/ 44 w 56"/>
                  <a:gd name="T1" fmla="*/ 0 h 107"/>
                  <a:gd name="T2" fmla="*/ 56 w 56"/>
                  <a:gd name="T3" fmla="*/ 6 h 107"/>
                  <a:gd name="T4" fmla="*/ 14 w 56"/>
                  <a:gd name="T5" fmla="*/ 107 h 107"/>
                  <a:gd name="T6" fmla="*/ 0 w 56"/>
                  <a:gd name="T7" fmla="*/ 102 h 107"/>
                  <a:gd name="T8" fmla="*/ 44 w 56"/>
                  <a:gd name="T9" fmla="*/ 0 h 107"/>
                </a:gdLst>
                <a:ahLst/>
                <a:cxnLst>
                  <a:cxn ang="0">
                    <a:pos x="T0" y="T1"/>
                  </a:cxn>
                  <a:cxn ang="0">
                    <a:pos x="T2" y="T3"/>
                  </a:cxn>
                  <a:cxn ang="0">
                    <a:pos x="T4" y="T5"/>
                  </a:cxn>
                  <a:cxn ang="0">
                    <a:pos x="T6" y="T7"/>
                  </a:cxn>
                  <a:cxn ang="0">
                    <a:pos x="T8" y="T9"/>
                  </a:cxn>
                </a:cxnLst>
                <a:rect l="0" t="0" r="r" b="b"/>
                <a:pathLst>
                  <a:path w="56" h="107">
                    <a:moveTo>
                      <a:pt x="44" y="0"/>
                    </a:moveTo>
                    <a:lnTo>
                      <a:pt x="56" y="6"/>
                    </a:lnTo>
                    <a:lnTo>
                      <a:pt x="14" y="107"/>
                    </a:lnTo>
                    <a:lnTo>
                      <a:pt x="0" y="102"/>
                    </a:lnTo>
                    <a:lnTo>
                      <a:pt x="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8" name="Freeform 16">
                <a:extLst>
                  <a:ext uri="{FF2B5EF4-FFF2-40B4-BE49-F238E27FC236}">
                    <a16:creationId xmlns:a16="http://schemas.microsoft.com/office/drawing/2014/main" id="{73C71083-D045-4D2E-BB51-DF5D27F4A18B}"/>
                  </a:ext>
                </a:extLst>
              </p:cNvPr>
              <p:cNvSpPr>
                <a:spLocks/>
              </p:cNvSpPr>
              <p:nvPr/>
            </p:nvSpPr>
            <p:spPr bwMode="auto">
              <a:xfrm>
                <a:off x="6954" y="1671"/>
                <a:ext cx="116" cy="26"/>
              </a:xfrm>
              <a:custGeom>
                <a:avLst/>
                <a:gdLst>
                  <a:gd name="T0" fmla="*/ 114 w 116"/>
                  <a:gd name="T1" fmla="*/ 0 h 26"/>
                  <a:gd name="T2" fmla="*/ 116 w 116"/>
                  <a:gd name="T3" fmla="*/ 12 h 26"/>
                  <a:gd name="T4" fmla="*/ 2 w 116"/>
                  <a:gd name="T5" fmla="*/ 26 h 26"/>
                  <a:gd name="T6" fmla="*/ 0 w 116"/>
                  <a:gd name="T7" fmla="*/ 14 h 26"/>
                  <a:gd name="T8" fmla="*/ 114 w 116"/>
                  <a:gd name="T9" fmla="*/ 0 h 26"/>
                </a:gdLst>
                <a:ahLst/>
                <a:cxnLst>
                  <a:cxn ang="0">
                    <a:pos x="T0" y="T1"/>
                  </a:cxn>
                  <a:cxn ang="0">
                    <a:pos x="T2" y="T3"/>
                  </a:cxn>
                  <a:cxn ang="0">
                    <a:pos x="T4" y="T5"/>
                  </a:cxn>
                  <a:cxn ang="0">
                    <a:pos x="T6" y="T7"/>
                  </a:cxn>
                  <a:cxn ang="0">
                    <a:pos x="T8" y="T9"/>
                  </a:cxn>
                </a:cxnLst>
                <a:rect l="0" t="0" r="r" b="b"/>
                <a:pathLst>
                  <a:path w="116" h="26">
                    <a:moveTo>
                      <a:pt x="114" y="0"/>
                    </a:moveTo>
                    <a:lnTo>
                      <a:pt x="116" y="12"/>
                    </a:lnTo>
                    <a:lnTo>
                      <a:pt x="2" y="26"/>
                    </a:lnTo>
                    <a:lnTo>
                      <a:pt x="0" y="14"/>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9" name="Freeform 17">
                <a:extLst>
                  <a:ext uri="{FF2B5EF4-FFF2-40B4-BE49-F238E27FC236}">
                    <a16:creationId xmlns:a16="http://schemas.microsoft.com/office/drawing/2014/main" id="{04483AD5-2466-43E8-83C9-C326313E3B94}"/>
                  </a:ext>
                </a:extLst>
              </p:cNvPr>
              <p:cNvSpPr>
                <a:spLocks/>
              </p:cNvSpPr>
              <p:nvPr/>
            </p:nvSpPr>
            <p:spPr bwMode="auto">
              <a:xfrm>
                <a:off x="7012" y="1583"/>
                <a:ext cx="88" cy="91"/>
              </a:xfrm>
              <a:custGeom>
                <a:avLst/>
                <a:gdLst>
                  <a:gd name="T0" fmla="*/ 88 w 88"/>
                  <a:gd name="T1" fmla="*/ 83 h 91"/>
                  <a:gd name="T2" fmla="*/ 77 w 88"/>
                  <a:gd name="T3" fmla="*/ 91 h 91"/>
                  <a:gd name="T4" fmla="*/ 0 w 88"/>
                  <a:gd name="T5" fmla="*/ 11 h 91"/>
                  <a:gd name="T6" fmla="*/ 11 w 88"/>
                  <a:gd name="T7" fmla="*/ 0 h 91"/>
                  <a:gd name="T8" fmla="*/ 88 w 88"/>
                  <a:gd name="T9" fmla="*/ 83 h 91"/>
                </a:gdLst>
                <a:ahLst/>
                <a:cxnLst>
                  <a:cxn ang="0">
                    <a:pos x="T0" y="T1"/>
                  </a:cxn>
                  <a:cxn ang="0">
                    <a:pos x="T2" y="T3"/>
                  </a:cxn>
                  <a:cxn ang="0">
                    <a:pos x="T4" y="T5"/>
                  </a:cxn>
                  <a:cxn ang="0">
                    <a:pos x="T6" y="T7"/>
                  </a:cxn>
                  <a:cxn ang="0">
                    <a:pos x="T8" y="T9"/>
                  </a:cxn>
                </a:cxnLst>
                <a:rect l="0" t="0" r="r" b="b"/>
                <a:pathLst>
                  <a:path w="88" h="91">
                    <a:moveTo>
                      <a:pt x="88" y="83"/>
                    </a:moveTo>
                    <a:lnTo>
                      <a:pt x="77" y="91"/>
                    </a:lnTo>
                    <a:lnTo>
                      <a:pt x="0" y="11"/>
                    </a:lnTo>
                    <a:lnTo>
                      <a:pt x="11" y="0"/>
                    </a:lnTo>
                    <a:lnTo>
                      <a:pt x="88" y="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0" name="Oval 18">
                <a:extLst>
                  <a:ext uri="{FF2B5EF4-FFF2-40B4-BE49-F238E27FC236}">
                    <a16:creationId xmlns:a16="http://schemas.microsoft.com/office/drawing/2014/main" id="{97D1377B-053B-48BB-AC04-BEB3E90F1576}"/>
                  </a:ext>
                </a:extLst>
              </p:cNvPr>
              <p:cNvSpPr>
                <a:spLocks noChangeArrowheads="1"/>
              </p:cNvSpPr>
              <p:nvPr/>
            </p:nvSpPr>
            <p:spPr bwMode="auto">
              <a:xfrm>
                <a:off x="6979" y="1548"/>
                <a:ext cx="68" cy="6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dirty="0">
                  <a:solidFill>
                    <a:srgbClr val="000000"/>
                  </a:solidFill>
                  <a:latin typeface="Segoe UI"/>
                </a:endParaRPr>
              </a:p>
            </p:txBody>
          </p:sp>
          <p:sp>
            <p:nvSpPr>
              <p:cNvPr id="51" name="Oval 19">
                <a:extLst>
                  <a:ext uri="{FF2B5EF4-FFF2-40B4-BE49-F238E27FC236}">
                    <a16:creationId xmlns:a16="http://schemas.microsoft.com/office/drawing/2014/main" id="{A8244791-390C-4FD2-84D1-8AA4F6951723}"/>
                  </a:ext>
                </a:extLst>
              </p:cNvPr>
              <p:cNvSpPr>
                <a:spLocks noChangeArrowheads="1"/>
              </p:cNvSpPr>
              <p:nvPr/>
            </p:nvSpPr>
            <p:spPr bwMode="auto">
              <a:xfrm>
                <a:off x="7049" y="1629"/>
                <a:ext cx="93" cy="8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3" name="Oval 20">
                <a:extLst>
                  <a:ext uri="{FF2B5EF4-FFF2-40B4-BE49-F238E27FC236}">
                    <a16:creationId xmlns:a16="http://schemas.microsoft.com/office/drawing/2014/main" id="{99FC97BE-540F-43E3-A258-1F1AB2F9D5E9}"/>
                  </a:ext>
                </a:extLst>
              </p:cNvPr>
              <p:cNvSpPr>
                <a:spLocks noChangeArrowheads="1"/>
              </p:cNvSpPr>
              <p:nvPr/>
            </p:nvSpPr>
            <p:spPr bwMode="auto">
              <a:xfrm>
                <a:off x="7145" y="1776"/>
                <a:ext cx="67" cy="6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4" name="Oval 21">
                <a:extLst>
                  <a:ext uri="{FF2B5EF4-FFF2-40B4-BE49-F238E27FC236}">
                    <a16:creationId xmlns:a16="http://schemas.microsoft.com/office/drawing/2014/main" id="{A07AB442-8276-4C9A-A37F-41003A3CC179}"/>
                  </a:ext>
                </a:extLst>
              </p:cNvPr>
              <p:cNvSpPr>
                <a:spLocks noChangeArrowheads="1"/>
              </p:cNvSpPr>
              <p:nvPr/>
            </p:nvSpPr>
            <p:spPr bwMode="auto">
              <a:xfrm>
                <a:off x="7019" y="1762"/>
                <a:ext cx="54" cy="5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5" name="Oval 22">
                <a:extLst>
                  <a:ext uri="{FF2B5EF4-FFF2-40B4-BE49-F238E27FC236}">
                    <a16:creationId xmlns:a16="http://schemas.microsoft.com/office/drawing/2014/main" id="{141215A0-B3DD-4739-837A-889567B91B3E}"/>
                  </a:ext>
                </a:extLst>
              </p:cNvPr>
              <p:cNvSpPr>
                <a:spLocks noChangeArrowheads="1"/>
              </p:cNvSpPr>
              <p:nvPr/>
            </p:nvSpPr>
            <p:spPr bwMode="auto">
              <a:xfrm>
                <a:off x="6923" y="1667"/>
                <a:ext cx="54" cy="5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sp>
          <p:nvSpPr>
            <p:cNvPr id="62" name="AutoShape 3">
              <a:extLst>
                <a:ext uri="{FF2B5EF4-FFF2-40B4-BE49-F238E27FC236}">
                  <a16:creationId xmlns:a16="http://schemas.microsoft.com/office/drawing/2014/main" id="{795EBB98-1EE4-46B9-8942-BAD58C8E9E9A}"/>
                </a:ext>
              </a:extLst>
            </p:cNvPr>
            <p:cNvSpPr>
              <a:spLocks noChangeAspect="1" noChangeArrowheads="1" noTextEdit="1"/>
            </p:cNvSpPr>
            <p:nvPr/>
          </p:nvSpPr>
          <p:spPr bwMode="auto">
            <a:xfrm>
              <a:off x="10081444" y="2456367"/>
              <a:ext cx="414491" cy="4144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3" name="Freeform 5">
              <a:extLst>
                <a:ext uri="{FF2B5EF4-FFF2-40B4-BE49-F238E27FC236}">
                  <a16:creationId xmlns:a16="http://schemas.microsoft.com/office/drawing/2014/main" id="{2B40CC08-A23C-4A47-8C49-4AA20FFDCA3C}"/>
                </a:ext>
              </a:extLst>
            </p:cNvPr>
            <p:cNvSpPr>
              <a:spLocks/>
            </p:cNvSpPr>
            <p:nvPr/>
          </p:nvSpPr>
          <p:spPr bwMode="auto">
            <a:xfrm>
              <a:off x="10108969" y="2522750"/>
              <a:ext cx="228294" cy="6800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5" name="Freeform 6">
              <a:extLst>
                <a:ext uri="{FF2B5EF4-FFF2-40B4-BE49-F238E27FC236}">
                  <a16:creationId xmlns:a16="http://schemas.microsoft.com/office/drawing/2014/main" id="{1E56D10A-4E4F-4B96-838C-C4D7A3253C8D}"/>
                </a:ext>
              </a:extLst>
            </p:cNvPr>
            <p:cNvSpPr>
              <a:spLocks/>
            </p:cNvSpPr>
            <p:nvPr/>
          </p:nvSpPr>
          <p:spPr bwMode="auto">
            <a:xfrm>
              <a:off x="10108969" y="2642564"/>
              <a:ext cx="228294" cy="66383"/>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6" name="Freeform 7">
              <a:extLst>
                <a:ext uri="{FF2B5EF4-FFF2-40B4-BE49-F238E27FC236}">
                  <a16:creationId xmlns:a16="http://schemas.microsoft.com/office/drawing/2014/main" id="{1DE8B881-BFCB-44CD-B152-428691284D31}"/>
                </a:ext>
              </a:extLst>
            </p:cNvPr>
            <p:cNvSpPr>
              <a:spLocks/>
            </p:cNvSpPr>
            <p:nvPr/>
          </p:nvSpPr>
          <p:spPr bwMode="auto">
            <a:xfrm>
              <a:off x="10108969" y="2762377"/>
              <a:ext cx="228294" cy="66383"/>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7" name="Freeform 8">
              <a:extLst>
                <a:ext uri="{FF2B5EF4-FFF2-40B4-BE49-F238E27FC236}">
                  <a16:creationId xmlns:a16="http://schemas.microsoft.com/office/drawing/2014/main" id="{69C1AFA8-AA31-443D-BA2B-9F8DBED640DB}"/>
                </a:ext>
              </a:extLst>
            </p:cNvPr>
            <p:cNvSpPr>
              <a:spLocks/>
            </p:cNvSpPr>
            <p:nvPr/>
          </p:nvSpPr>
          <p:spPr bwMode="auto">
            <a:xfrm>
              <a:off x="10369645" y="2621515"/>
              <a:ext cx="110099" cy="87431"/>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8" name="Freeform 9">
              <a:extLst>
                <a:ext uri="{FF2B5EF4-FFF2-40B4-BE49-F238E27FC236}">
                  <a16:creationId xmlns:a16="http://schemas.microsoft.com/office/drawing/2014/main" id="{40219DFF-EB77-4750-99C0-4E3EAA7DD08B}"/>
                </a:ext>
              </a:extLst>
            </p:cNvPr>
            <p:cNvSpPr>
              <a:spLocks/>
            </p:cNvSpPr>
            <p:nvPr/>
          </p:nvSpPr>
          <p:spPr bwMode="auto">
            <a:xfrm>
              <a:off x="10369645" y="2741329"/>
              <a:ext cx="110099" cy="87431"/>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9" name="Freeform 10">
              <a:extLst>
                <a:ext uri="{FF2B5EF4-FFF2-40B4-BE49-F238E27FC236}">
                  <a16:creationId xmlns:a16="http://schemas.microsoft.com/office/drawing/2014/main" id="{1E632D10-D1BE-4C4F-8204-53A66E0FF1F4}"/>
                </a:ext>
              </a:extLst>
            </p:cNvPr>
            <p:cNvSpPr>
              <a:spLocks/>
            </p:cNvSpPr>
            <p:nvPr/>
          </p:nvSpPr>
          <p:spPr bwMode="auto">
            <a:xfrm>
              <a:off x="10369645" y="2503321"/>
              <a:ext cx="110099" cy="87431"/>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dirty="0">
                <a:solidFill>
                  <a:srgbClr val="000000"/>
                </a:solidFill>
                <a:latin typeface="Segoe UI"/>
              </a:endParaRPr>
            </a:p>
          </p:txBody>
        </p:sp>
        <p:grpSp>
          <p:nvGrpSpPr>
            <p:cNvPr id="5" name="Group 4">
              <a:extLst>
                <a:ext uri="{FF2B5EF4-FFF2-40B4-BE49-F238E27FC236}">
                  <a16:creationId xmlns:a16="http://schemas.microsoft.com/office/drawing/2014/main" id="{C2235381-184A-487F-BFCF-7F16004063A0}"/>
                </a:ext>
              </a:extLst>
            </p:cNvPr>
            <p:cNvGrpSpPr>
              <a:grpSpLocks noChangeAspect="1"/>
            </p:cNvGrpSpPr>
            <p:nvPr/>
          </p:nvGrpSpPr>
          <p:grpSpPr bwMode="auto">
            <a:xfrm>
              <a:off x="5387121" y="2440616"/>
              <a:ext cx="444500" cy="445992"/>
              <a:chOff x="3401" y="1514"/>
              <a:chExt cx="298" cy="299"/>
            </a:xfrm>
          </p:grpSpPr>
          <p:sp>
            <p:nvSpPr>
              <p:cNvPr id="6" name="AutoShape 3">
                <a:extLst>
                  <a:ext uri="{FF2B5EF4-FFF2-40B4-BE49-F238E27FC236}">
                    <a16:creationId xmlns:a16="http://schemas.microsoft.com/office/drawing/2014/main" id="{161F330E-DC9B-45CD-A93A-920928CD44F3}"/>
                  </a:ext>
                </a:extLst>
              </p:cNvPr>
              <p:cNvSpPr>
                <a:spLocks noChangeAspect="1" noChangeArrowheads="1" noTextEdit="1"/>
              </p:cNvSpPr>
              <p:nvPr/>
            </p:nvSpPr>
            <p:spPr bwMode="auto">
              <a:xfrm>
                <a:off x="3401" y="1514"/>
                <a:ext cx="29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B8A6FFC3-4081-4980-B867-47CF997F72F4}"/>
                  </a:ext>
                </a:extLst>
              </p:cNvPr>
              <p:cNvSpPr>
                <a:spLocks/>
              </p:cNvSpPr>
              <p:nvPr/>
            </p:nvSpPr>
            <p:spPr bwMode="auto">
              <a:xfrm>
                <a:off x="3401" y="1514"/>
                <a:ext cx="298" cy="29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2C9F8A50-2438-4377-841F-7C1696971DC3}"/>
                  </a:ext>
                </a:extLst>
              </p:cNvPr>
              <p:cNvSpPr>
                <a:spLocks/>
              </p:cNvSpPr>
              <p:nvPr/>
            </p:nvSpPr>
            <p:spPr bwMode="auto">
              <a:xfrm>
                <a:off x="3476" y="1547"/>
                <a:ext cx="180" cy="222"/>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C1F9F28-0C3D-46FC-957B-0394D1883656}"/>
                  </a:ext>
                </a:extLst>
              </p:cNvPr>
              <p:cNvSpPr>
                <a:spLocks/>
              </p:cNvSpPr>
              <p:nvPr/>
            </p:nvSpPr>
            <p:spPr bwMode="auto">
              <a:xfrm>
                <a:off x="3487" y="1602"/>
                <a:ext cx="125" cy="125"/>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pic>
        <p:nvPicPr>
          <p:cNvPr id="1026" name="Picture 2" descr="Research Proves Best Performing Companies Employ a CISO with a  High-Performing Security Program - EC-Council">
            <a:extLst>
              <a:ext uri="{FF2B5EF4-FFF2-40B4-BE49-F238E27FC236}">
                <a16:creationId xmlns:a16="http://schemas.microsoft.com/office/drawing/2014/main" id="{24FD5F84-418E-4821-AA8B-DB5455DB2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732" y="446921"/>
            <a:ext cx="2125605" cy="130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513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50"/>
                                        <p:tgtEl>
                                          <p:spTgt spid="7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250"/>
                                        <p:tgtEl>
                                          <p:spTgt spid="64"/>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50"/>
                                        <p:tgtEl>
                                          <p:spTgt spid="7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250"/>
                                        <p:tgtEl>
                                          <p:spTgt spid="72"/>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5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1" nodeType="clickEffect">
                                  <p:stCondLst>
                                    <p:cond delay="0"/>
                                  </p:stCondLst>
                                  <p:childTnLst>
                                    <p:animClr clrSpc="hsl" dir="cw">
                                      <p:cBhvr override="childStyle">
                                        <p:cTn id="36" dur="500" fill="hold"/>
                                        <p:tgtEl>
                                          <p:spTgt spid="39"/>
                                        </p:tgtEl>
                                        <p:attrNameLst>
                                          <p:attrName>style.color</p:attrName>
                                        </p:attrNameLst>
                                      </p:cBhvr>
                                      <p:by>
                                        <p:hsl h="0" s="-12549" l="-25098"/>
                                      </p:by>
                                    </p:animClr>
                                    <p:animClr clrSpc="hsl" dir="cw">
                                      <p:cBhvr>
                                        <p:cTn id="37" dur="500" fill="hold"/>
                                        <p:tgtEl>
                                          <p:spTgt spid="39"/>
                                        </p:tgtEl>
                                        <p:attrNameLst>
                                          <p:attrName>fillcolor</p:attrName>
                                        </p:attrNameLst>
                                      </p:cBhvr>
                                      <p:by>
                                        <p:hsl h="0" s="-12549" l="-25098"/>
                                      </p:by>
                                    </p:animClr>
                                    <p:animClr clrSpc="hsl" dir="cw">
                                      <p:cBhvr>
                                        <p:cTn id="38" dur="500" fill="hold"/>
                                        <p:tgtEl>
                                          <p:spTgt spid="39"/>
                                        </p:tgtEl>
                                        <p:attrNameLst>
                                          <p:attrName>stroke.color</p:attrName>
                                        </p:attrNameLst>
                                      </p:cBhvr>
                                      <p:by>
                                        <p:hsl h="0" s="-12549" l="-25098"/>
                                      </p:by>
                                    </p:animClr>
                                    <p:set>
                                      <p:cBhvr>
                                        <p:cTn id="39" dur="500" fill="hold"/>
                                        <p:tgtEl>
                                          <p:spTgt spid="39"/>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30" presetClass="emph" presetSubtype="0" fill="hold" grpId="2" nodeType="clickEffect">
                                  <p:stCondLst>
                                    <p:cond delay="0"/>
                                  </p:stCondLst>
                                  <p:childTnLst>
                                    <p:animClr clrSpc="hsl" dir="cw">
                                      <p:cBhvr override="childStyle">
                                        <p:cTn id="43" dur="500" fill="hold"/>
                                        <p:tgtEl>
                                          <p:spTgt spid="39"/>
                                        </p:tgtEl>
                                        <p:attrNameLst>
                                          <p:attrName>style.color</p:attrName>
                                        </p:attrNameLst>
                                      </p:cBhvr>
                                      <p:by>
                                        <p:hsl h="0" s="12549" l="25098"/>
                                      </p:by>
                                    </p:animClr>
                                    <p:animClr clrSpc="hsl" dir="cw">
                                      <p:cBhvr>
                                        <p:cTn id="44" dur="500" fill="hold"/>
                                        <p:tgtEl>
                                          <p:spTgt spid="39"/>
                                        </p:tgtEl>
                                        <p:attrNameLst>
                                          <p:attrName>fillcolor</p:attrName>
                                        </p:attrNameLst>
                                      </p:cBhvr>
                                      <p:by>
                                        <p:hsl h="0" s="12549" l="25098"/>
                                      </p:by>
                                    </p:animClr>
                                    <p:animClr clrSpc="hsl" dir="cw">
                                      <p:cBhvr>
                                        <p:cTn id="45" dur="500" fill="hold"/>
                                        <p:tgtEl>
                                          <p:spTgt spid="39"/>
                                        </p:tgtEl>
                                        <p:attrNameLst>
                                          <p:attrName>stroke.color</p:attrName>
                                        </p:attrNameLst>
                                      </p:cBhvr>
                                      <p:by>
                                        <p:hsl h="0" s="12549" l="25098"/>
                                      </p:by>
                                    </p:animClr>
                                    <p:set>
                                      <p:cBhvr>
                                        <p:cTn id="46" dur="500" fill="hold"/>
                                        <p:tgtEl>
                                          <p:spTgt spid="39"/>
                                        </p:tgtEl>
                                        <p:attrNameLst>
                                          <p:attrName>fill.type</p:attrName>
                                        </p:attrNameLst>
                                      </p:cBhvr>
                                      <p:to>
                                        <p:strVal val="solid"/>
                                      </p:to>
                                    </p:set>
                                  </p:childTnLst>
                                </p:cTn>
                              </p:par>
                              <p:par>
                                <p:cTn id="47" presetID="24" presetClass="emph" presetSubtype="0" fill="hold" grpId="1" nodeType="withEffect">
                                  <p:stCondLst>
                                    <p:cond delay="0"/>
                                  </p:stCondLst>
                                  <p:childTnLst>
                                    <p:animClr clrSpc="hsl" dir="cw">
                                      <p:cBhvr override="childStyle">
                                        <p:cTn id="48" dur="500" fill="hold"/>
                                        <p:tgtEl>
                                          <p:spTgt spid="64"/>
                                        </p:tgtEl>
                                        <p:attrNameLst>
                                          <p:attrName>style.color</p:attrName>
                                        </p:attrNameLst>
                                      </p:cBhvr>
                                      <p:by>
                                        <p:hsl h="0" s="-12549" l="-25098"/>
                                      </p:by>
                                    </p:animClr>
                                    <p:animClr clrSpc="hsl" dir="cw">
                                      <p:cBhvr>
                                        <p:cTn id="49" dur="500" fill="hold"/>
                                        <p:tgtEl>
                                          <p:spTgt spid="64"/>
                                        </p:tgtEl>
                                        <p:attrNameLst>
                                          <p:attrName>fillcolor</p:attrName>
                                        </p:attrNameLst>
                                      </p:cBhvr>
                                      <p:by>
                                        <p:hsl h="0" s="-12549" l="-25098"/>
                                      </p:by>
                                    </p:animClr>
                                    <p:animClr clrSpc="hsl" dir="cw">
                                      <p:cBhvr>
                                        <p:cTn id="50" dur="500" fill="hold"/>
                                        <p:tgtEl>
                                          <p:spTgt spid="64"/>
                                        </p:tgtEl>
                                        <p:attrNameLst>
                                          <p:attrName>stroke.color</p:attrName>
                                        </p:attrNameLst>
                                      </p:cBhvr>
                                      <p:by>
                                        <p:hsl h="0" s="-12549" l="-25098"/>
                                      </p:by>
                                    </p:animClr>
                                    <p:set>
                                      <p:cBhvr>
                                        <p:cTn id="51" dur="500" fill="hold"/>
                                        <p:tgtEl>
                                          <p:spTgt spid="64"/>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2" nodeType="clickEffect">
                                  <p:stCondLst>
                                    <p:cond delay="0"/>
                                  </p:stCondLst>
                                  <p:childTnLst>
                                    <p:animClr clrSpc="hsl" dir="cw">
                                      <p:cBhvr override="childStyle">
                                        <p:cTn id="55" dur="500" fill="hold"/>
                                        <p:tgtEl>
                                          <p:spTgt spid="64"/>
                                        </p:tgtEl>
                                        <p:attrNameLst>
                                          <p:attrName>style.color</p:attrName>
                                        </p:attrNameLst>
                                      </p:cBhvr>
                                      <p:by>
                                        <p:hsl h="0" s="12549" l="25098"/>
                                      </p:by>
                                    </p:animClr>
                                    <p:animClr clrSpc="hsl" dir="cw">
                                      <p:cBhvr>
                                        <p:cTn id="56" dur="500" fill="hold"/>
                                        <p:tgtEl>
                                          <p:spTgt spid="64"/>
                                        </p:tgtEl>
                                        <p:attrNameLst>
                                          <p:attrName>fillcolor</p:attrName>
                                        </p:attrNameLst>
                                      </p:cBhvr>
                                      <p:by>
                                        <p:hsl h="0" s="12549" l="25098"/>
                                      </p:by>
                                    </p:animClr>
                                    <p:animClr clrSpc="hsl" dir="cw">
                                      <p:cBhvr>
                                        <p:cTn id="57" dur="500" fill="hold"/>
                                        <p:tgtEl>
                                          <p:spTgt spid="64"/>
                                        </p:tgtEl>
                                        <p:attrNameLst>
                                          <p:attrName>stroke.color</p:attrName>
                                        </p:attrNameLst>
                                      </p:cBhvr>
                                      <p:by>
                                        <p:hsl h="0" s="12549" l="25098"/>
                                      </p:by>
                                    </p:animClr>
                                    <p:set>
                                      <p:cBhvr>
                                        <p:cTn id="58" dur="500" fill="hold"/>
                                        <p:tgtEl>
                                          <p:spTgt spid="64"/>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71"/>
                                        </p:tgtEl>
                                        <p:attrNameLst>
                                          <p:attrName>style.color</p:attrName>
                                        </p:attrNameLst>
                                      </p:cBhvr>
                                      <p:by>
                                        <p:hsl h="0" s="-12549" l="-25098"/>
                                      </p:by>
                                    </p:animClr>
                                    <p:animClr clrSpc="hsl" dir="cw">
                                      <p:cBhvr>
                                        <p:cTn id="61" dur="500" fill="hold"/>
                                        <p:tgtEl>
                                          <p:spTgt spid="71"/>
                                        </p:tgtEl>
                                        <p:attrNameLst>
                                          <p:attrName>fillcolor</p:attrName>
                                        </p:attrNameLst>
                                      </p:cBhvr>
                                      <p:by>
                                        <p:hsl h="0" s="-12549" l="-25098"/>
                                      </p:by>
                                    </p:animClr>
                                    <p:animClr clrSpc="hsl" dir="cw">
                                      <p:cBhvr>
                                        <p:cTn id="62" dur="500" fill="hold"/>
                                        <p:tgtEl>
                                          <p:spTgt spid="71"/>
                                        </p:tgtEl>
                                        <p:attrNameLst>
                                          <p:attrName>stroke.color</p:attrName>
                                        </p:attrNameLst>
                                      </p:cBhvr>
                                      <p:by>
                                        <p:hsl h="0" s="-12549" l="-25098"/>
                                      </p:by>
                                    </p:animClr>
                                    <p:set>
                                      <p:cBhvr>
                                        <p:cTn id="63" dur="500" fill="hold"/>
                                        <p:tgtEl>
                                          <p:spTgt spid="71"/>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30" presetClass="emph" presetSubtype="0" fill="hold" grpId="2" nodeType="clickEffect">
                                  <p:stCondLst>
                                    <p:cond delay="0"/>
                                  </p:stCondLst>
                                  <p:childTnLst>
                                    <p:animClr clrSpc="hsl" dir="cw">
                                      <p:cBhvr override="childStyle">
                                        <p:cTn id="67" dur="500" fill="hold"/>
                                        <p:tgtEl>
                                          <p:spTgt spid="71"/>
                                        </p:tgtEl>
                                        <p:attrNameLst>
                                          <p:attrName>style.color</p:attrName>
                                        </p:attrNameLst>
                                      </p:cBhvr>
                                      <p:by>
                                        <p:hsl h="0" s="12549" l="25098"/>
                                      </p:by>
                                    </p:animClr>
                                    <p:animClr clrSpc="hsl" dir="cw">
                                      <p:cBhvr>
                                        <p:cTn id="68" dur="500" fill="hold"/>
                                        <p:tgtEl>
                                          <p:spTgt spid="71"/>
                                        </p:tgtEl>
                                        <p:attrNameLst>
                                          <p:attrName>fillcolor</p:attrName>
                                        </p:attrNameLst>
                                      </p:cBhvr>
                                      <p:by>
                                        <p:hsl h="0" s="12549" l="25098"/>
                                      </p:by>
                                    </p:animClr>
                                    <p:animClr clrSpc="hsl" dir="cw">
                                      <p:cBhvr>
                                        <p:cTn id="69" dur="500" fill="hold"/>
                                        <p:tgtEl>
                                          <p:spTgt spid="71"/>
                                        </p:tgtEl>
                                        <p:attrNameLst>
                                          <p:attrName>stroke.color</p:attrName>
                                        </p:attrNameLst>
                                      </p:cBhvr>
                                      <p:by>
                                        <p:hsl h="0" s="12549" l="25098"/>
                                      </p:by>
                                    </p:animClr>
                                    <p:set>
                                      <p:cBhvr>
                                        <p:cTn id="70" dur="500" fill="hold"/>
                                        <p:tgtEl>
                                          <p:spTgt spid="71"/>
                                        </p:tgtEl>
                                        <p:attrNameLst>
                                          <p:attrName>fill.type</p:attrName>
                                        </p:attrNameLst>
                                      </p:cBhvr>
                                      <p:to>
                                        <p:strVal val="solid"/>
                                      </p:to>
                                    </p:set>
                                  </p:childTnLst>
                                </p:cTn>
                              </p:par>
                              <p:par>
                                <p:cTn id="71" presetID="24" presetClass="emph" presetSubtype="0" fill="hold" grpId="1" nodeType="withEffect">
                                  <p:stCondLst>
                                    <p:cond delay="0"/>
                                  </p:stCondLst>
                                  <p:childTnLst>
                                    <p:animClr clrSpc="hsl" dir="cw">
                                      <p:cBhvr override="childStyle">
                                        <p:cTn id="72" dur="500" fill="hold"/>
                                        <p:tgtEl>
                                          <p:spTgt spid="72"/>
                                        </p:tgtEl>
                                        <p:attrNameLst>
                                          <p:attrName>style.color</p:attrName>
                                        </p:attrNameLst>
                                      </p:cBhvr>
                                      <p:by>
                                        <p:hsl h="0" s="-12549" l="-25098"/>
                                      </p:by>
                                    </p:animClr>
                                    <p:animClr clrSpc="hsl" dir="cw">
                                      <p:cBhvr>
                                        <p:cTn id="73" dur="500" fill="hold"/>
                                        <p:tgtEl>
                                          <p:spTgt spid="72"/>
                                        </p:tgtEl>
                                        <p:attrNameLst>
                                          <p:attrName>fillcolor</p:attrName>
                                        </p:attrNameLst>
                                      </p:cBhvr>
                                      <p:by>
                                        <p:hsl h="0" s="-12549" l="-25098"/>
                                      </p:by>
                                    </p:animClr>
                                    <p:animClr clrSpc="hsl" dir="cw">
                                      <p:cBhvr>
                                        <p:cTn id="74" dur="500" fill="hold"/>
                                        <p:tgtEl>
                                          <p:spTgt spid="72"/>
                                        </p:tgtEl>
                                        <p:attrNameLst>
                                          <p:attrName>stroke.color</p:attrName>
                                        </p:attrNameLst>
                                      </p:cBhvr>
                                      <p:by>
                                        <p:hsl h="0" s="-12549" l="-25098"/>
                                      </p:by>
                                    </p:animClr>
                                    <p:set>
                                      <p:cBhvr>
                                        <p:cTn id="75" dur="500" fill="hold"/>
                                        <p:tgtEl>
                                          <p:spTgt spid="72"/>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30" presetClass="emph" presetSubtype="0" fill="hold" grpId="2" nodeType="clickEffect">
                                  <p:stCondLst>
                                    <p:cond delay="0"/>
                                  </p:stCondLst>
                                  <p:childTnLst>
                                    <p:animClr clrSpc="hsl" dir="cw">
                                      <p:cBhvr override="childStyle">
                                        <p:cTn id="79" dur="500" fill="hold"/>
                                        <p:tgtEl>
                                          <p:spTgt spid="72"/>
                                        </p:tgtEl>
                                        <p:attrNameLst>
                                          <p:attrName>style.color</p:attrName>
                                        </p:attrNameLst>
                                      </p:cBhvr>
                                      <p:by>
                                        <p:hsl h="0" s="12549" l="25098"/>
                                      </p:by>
                                    </p:animClr>
                                    <p:animClr clrSpc="hsl" dir="cw">
                                      <p:cBhvr>
                                        <p:cTn id="80" dur="500" fill="hold"/>
                                        <p:tgtEl>
                                          <p:spTgt spid="72"/>
                                        </p:tgtEl>
                                        <p:attrNameLst>
                                          <p:attrName>fillcolor</p:attrName>
                                        </p:attrNameLst>
                                      </p:cBhvr>
                                      <p:by>
                                        <p:hsl h="0" s="12549" l="25098"/>
                                      </p:by>
                                    </p:animClr>
                                    <p:animClr clrSpc="hsl" dir="cw">
                                      <p:cBhvr>
                                        <p:cTn id="81" dur="500" fill="hold"/>
                                        <p:tgtEl>
                                          <p:spTgt spid="72"/>
                                        </p:tgtEl>
                                        <p:attrNameLst>
                                          <p:attrName>stroke.color</p:attrName>
                                        </p:attrNameLst>
                                      </p:cBhvr>
                                      <p:by>
                                        <p:hsl h="0" s="12549" l="25098"/>
                                      </p:by>
                                    </p:animClr>
                                    <p:set>
                                      <p:cBhvr>
                                        <p:cTn id="82" dur="500" fill="hold"/>
                                        <p:tgtEl>
                                          <p:spTgt spid="72"/>
                                        </p:tgtEl>
                                        <p:attrNameLst>
                                          <p:attrName>fill.type</p:attrName>
                                        </p:attrNameLst>
                                      </p:cBhvr>
                                      <p:to>
                                        <p:strVal val="solid"/>
                                      </p:to>
                                    </p:set>
                                  </p:childTnLst>
                                </p:cTn>
                              </p:par>
                              <p:par>
                                <p:cTn id="83" presetID="24" presetClass="emph" presetSubtype="0" fill="hold" grpId="1" nodeType="withEffect">
                                  <p:stCondLst>
                                    <p:cond delay="0"/>
                                  </p:stCondLst>
                                  <p:childTnLst>
                                    <p:animClr clrSpc="hsl" dir="cw">
                                      <p:cBhvr override="childStyle">
                                        <p:cTn id="84" dur="500" fill="hold"/>
                                        <p:tgtEl>
                                          <p:spTgt spid="73"/>
                                        </p:tgtEl>
                                        <p:attrNameLst>
                                          <p:attrName>style.color</p:attrName>
                                        </p:attrNameLst>
                                      </p:cBhvr>
                                      <p:by>
                                        <p:hsl h="0" s="-12549" l="-25098"/>
                                      </p:by>
                                    </p:animClr>
                                    <p:animClr clrSpc="hsl" dir="cw">
                                      <p:cBhvr>
                                        <p:cTn id="85" dur="500" fill="hold"/>
                                        <p:tgtEl>
                                          <p:spTgt spid="73"/>
                                        </p:tgtEl>
                                        <p:attrNameLst>
                                          <p:attrName>fillcolor</p:attrName>
                                        </p:attrNameLst>
                                      </p:cBhvr>
                                      <p:by>
                                        <p:hsl h="0" s="-12549" l="-25098"/>
                                      </p:by>
                                    </p:animClr>
                                    <p:animClr clrSpc="hsl" dir="cw">
                                      <p:cBhvr>
                                        <p:cTn id="86" dur="500" fill="hold"/>
                                        <p:tgtEl>
                                          <p:spTgt spid="73"/>
                                        </p:tgtEl>
                                        <p:attrNameLst>
                                          <p:attrName>stroke.color</p:attrName>
                                        </p:attrNameLst>
                                      </p:cBhvr>
                                      <p:by>
                                        <p:hsl h="0" s="-12549" l="-25098"/>
                                      </p:by>
                                    </p:animClr>
                                    <p:set>
                                      <p:cBhvr>
                                        <p:cTn id="87" dur="500" fill="hold"/>
                                        <p:tgtEl>
                                          <p:spTgt spid="7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64" grpId="0" animBg="1"/>
      <p:bldP spid="64" grpId="1" animBg="1"/>
      <p:bldP spid="64" grpId="2" animBg="1"/>
      <p:bldP spid="71" grpId="0" animBg="1"/>
      <p:bldP spid="71" grpId="1" animBg="1"/>
      <p:bldP spid="71" grpId="2" animBg="1"/>
      <p:bldP spid="72" grpId="0" animBg="1"/>
      <p:bldP spid="72" grpId="1" animBg="1"/>
      <p:bldP spid="72" grpId="2" animBg="1"/>
      <p:bldP spid="73" grpId="0" animBg="1"/>
      <p:bldP spid="7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C241BA89-1B6B-4B73-B652-7D27078CC071}"/>
              </a:ext>
            </a:extLst>
          </p:cNvPr>
          <p:cNvCxnSpPr>
            <a:cxnSpLocks/>
          </p:cNvCxnSpPr>
          <p:nvPr/>
        </p:nvCxnSpPr>
        <p:spPr>
          <a:xfrm flipV="1">
            <a:off x="232831" y="2422730"/>
            <a:ext cx="11820307" cy="34390"/>
          </a:xfrm>
          <a:prstGeom prst="line">
            <a:avLst/>
          </a:prstGeom>
          <a:ln w="28575">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C9EC421-9156-42AE-90B3-BE401721E340}"/>
              </a:ext>
            </a:extLst>
          </p:cNvPr>
          <p:cNvCxnSpPr>
            <a:cxnSpLocks/>
          </p:cNvCxnSpPr>
          <p:nvPr/>
        </p:nvCxnSpPr>
        <p:spPr>
          <a:xfrm flipH="1">
            <a:off x="5088138" y="3860722"/>
            <a:ext cx="510762" cy="0"/>
          </a:xfrm>
          <a:prstGeom prst="line">
            <a:avLst/>
          </a:prstGeom>
        </p:spPr>
        <p:style>
          <a:lnRef idx="3">
            <a:schemeClr val="accent4"/>
          </a:lnRef>
          <a:fillRef idx="0">
            <a:schemeClr val="accent4"/>
          </a:fillRef>
          <a:effectRef idx="2">
            <a:schemeClr val="accent4"/>
          </a:effectRef>
          <a:fontRef idx="minor">
            <a:schemeClr val="tx1"/>
          </a:fontRef>
        </p:style>
      </p:cxnSp>
      <p:sp>
        <p:nvSpPr>
          <p:cNvPr id="29" name="Rectangle: Rounded Corners 28">
            <a:extLst>
              <a:ext uri="{FF2B5EF4-FFF2-40B4-BE49-F238E27FC236}">
                <a16:creationId xmlns:a16="http://schemas.microsoft.com/office/drawing/2014/main" id="{79280CB9-9A1A-44D3-A226-29671E8DBFD3}"/>
              </a:ext>
            </a:extLst>
          </p:cNvPr>
          <p:cNvSpPr/>
          <p:nvPr/>
        </p:nvSpPr>
        <p:spPr>
          <a:xfrm>
            <a:off x="3867491" y="4447431"/>
            <a:ext cx="2582423" cy="1314303"/>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25" name="Rectangle: Rounded Corners 24">
            <a:extLst>
              <a:ext uri="{FF2B5EF4-FFF2-40B4-BE49-F238E27FC236}">
                <a16:creationId xmlns:a16="http://schemas.microsoft.com/office/drawing/2014/main" id="{795A6B6F-1B9F-48E0-9405-D6B727D247C2}"/>
              </a:ext>
            </a:extLst>
          </p:cNvPr>
          <p:cNvSpPr/>
          <p:nvPr/>
        </p:nvSpPr>
        <p:spPr>
          <a:xfrm>
            <a:off x="1914942" y="4432298"/>
            <a:ext cx="1548031" cy="1374354"/>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cxnSp>
        <p:nvCxnSpPr>
          <p:cNvPr id="1051" name="Straight Connector 1050">
            <a:extLst>
              <a:ext uri="{FF2B5EF4-FFF2-40B4-BE49-F238E27FC236}">
                <a16:creationId xmlns:a16="http://schemas.microsoft.com/office/drawing/2014/main" id="{06CDF8FC-5623-4167-A0CD-B25B01FBA363}"/>
              </a:ext>
            </a:extLst>
          </p:cNvPr>
          <p:cNvCxnSpPr>
            <a:cxnSpLocks/>
          </p:cNvCxnSpPr>
          <p:nvPr/>
        </p:nvCxnSpPr>
        <p:spPr>
          <a:xfrm flipV="1">
            <a:off x="1370342" y="3775383"/>
            <a:ext cx="10682796" cy="31082"/>
          </a:xfrm>
          <a:prstGeom prst="line">
            <a:avLst/>
          </a:prstGeom>
          <a:ln w="28575">
            <a:solidFill>
              <a:schemeClr val="accent3">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477E89B1-4034-4988-922B-0022A62A1CE8}"/>
              </a:ext>
            </a:extLst>
          </p:cNvPr>
          <p:cNvSpPr/>
          <p:nvPr/>
        </p:nvSpPr>
        <p:spPr>
          <a:xfrm>
            <a:off x="2011166" y="2499617"/>
            <a:ext cx="9948136" cy="1167415"/>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7" name="Title 1">
            <a:extLst>
              <a:ext uri="{FF2B5EF4-FFF2-40B4-BE49-F238E27FC236}">
                <a16:creationId xmlns:a16="http://schemas.microsoft.com/office/drawing/2014/main" id="{C4A13D0E-2460-8B46-8164-D95B2D19AA84}"/>
              </a:ext>
            </a:extLst>
          </p:cNvPr>
          <p:cNvSpPr txBox="1">
            <a:spLocks/>
          </p:cNvSpPr>
          <p:nvPr/>
        </p:nvSpPr>
        <p:spPr>
          <a:xfrm>
            <a:off x="311749" y="414683"/>
            <a:ext cx="10724938" cy="49492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3200" b="0" kern="1200">
                <a:solidFill>
                  <a:schemeClr val="accent2"/>
                </a:solidFill>
                <a:latin typeface="+mj-lt"/>
                <a:ea typeface="+mj-ea"/>
                <a:cs typeface="Catamaran SemiBold" panose="00000700000000000000" pitchFamily="2" charset="0"/>
              </a:defRPr>
            </a:lvl1pPr>
          </a:lstStyle>
          <a:p>
            <a:pPr defTabSz="932597">
              <a:defRPr/>
            </a:pPr>
            <a:r>
              <a:rPr lang="en-US" sz="2856" dirty="0">
                <a:solidFill>
                  <a:srgbClr val="202234"/>
                </a:solidFill>
                <a:latin typeface="Franklin Gothic Demi"/>
                <a:cs typeface="Franklin Gothic Book Regular" charset="0"/>
              </a:rPr>
              <a:t>Multi-Layer, Multi-Tenant Architecture</a:t>
            </a:r>
          </a:p>
        </p:txBody>
      </p:sp>
      <p:sp>
        <p:nvSpPr>
          <p:cNvPr id="26" name="Rectangle: Rounded Corners 25">
            <a:extLst>
              <a:ext uri="{FF2B5EF4-FFF2-40B4-BE49-F238E27FC236}">
                <a16:creationId xmlns:a16="http://schemas.microsoft.com/office/drawing/2014/main" id="{20CD1A81-D43D-4D7F-95B2-809A91548BB6}"/>
              </a:ext>
            </a:extLst>
          </p:cNvPr>
          <p:cNvSpPr/>
          <p:nvPr/>
        </p:nvSpPr>
        <p:spPr>
          <a:xfrm>
            <a:off x="6594137" y="4439203"/>
            <a:ext cx="2582423" cy="1321102"/>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sp>
        <p:nvSpPr>
          <p:cNvPr id="28" name="Rectangle: Rounded Corners 27">
            <a:extLst>
              <a:ext uri="{FF2B5EF4-FFF2-40B4-BE49-F238E27FC236}">
                <a16:creationId xmlns:a16="http://schemas.microsoft.com/office/drawing/2014/main" id="{E3906F55-B7E9-45A2-A6DE-2E82EBD1A8AD}"/>
              </a:ext>
            </a:extLst>
          </p:cNvPr>
          <p:cNvSpPr/>
          <p:nvPr/>
        </p:nvSpPr>
        <p:spPr>
          <a:xfrm>
            <a:off x="9380836" y="4439203"/>
            <a:ext cx="2582423" cy="1321102"/>
          </a:xfrm>
          <a:prstGeom prst="roundRect">
            <a:avLst/>
          </a:prstGeom>
          <a:solidFill>
            <a:schemeClr val="bg2"/>
          </a:solidFill>
          <a:ln w="28575">
            <a:solidFill>
              <a:schemeClr val="bg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pic>
        <p:nvPicPr>
          <p:cNvPr id="30" name="Picture 29">
            <a:extLst>
              <a:ext uri="{FF2B5EF4-FFF2-40B4-BE49-F238E27FC236}">
                <a16:creationId xmlns:a16="http://schemas.microsoft.com/office/drawing/2014/main" id="{065325FD-206D-4411-8650-1B68A5E05367}"/>
              </a:ext>
            </a:extLst>
          </p:cNvPr>
          <p:cNvPicPr>
            <a:picLocks noChangeAspect="1"/>
          </p:cNvPicPr>
          <p:nvPr/>
        </p:nvPicPr>
        <p:blipFill>
          <a:blip r:embed="rId3"/>
          <a:stretch>
            <a:fillRect/>
          </a:stretch>
        </p:blipFill>
        <p:spPr>
          <a:xfrm>
            <a:off x="3927540" y="4733556"/>
            <a:ext cx="2476324" cy="624553"/>
          </a:xfrm>
          <a:prstGeom prst="rect">
            <a:avLst/>
          </a:prstGeom>
        </p:spPr>
      </p:pic>
      <p:pic>
        <p:nvPicPr>
          <p:cNvPr id="32" name="Picture 31">
            <a:extLst>
              <a:ext uri="{FF2B5EF4-FFF2-40B4-BE49-F238E27FC236}">
                <a16:creationId xmlns:a16="http://schemas.microsoft.com/office/drawing/2014/main" id="{E5E81823-21FB-4407-9C94-BA81FEC9346E}"/>
              </a:ext>
            </a:extLst>
          </p:cNvPr>
          <p:cNvPicPr>
            <a:picLocks noChangeAspect="1"/>
          </p:cNvPicPr>
          <p:nvPr/>
        </p:nvPicPr>
        <p:blipFill>
          <a:blip r:embed="rId4"/>
          <a:stretch>
            <a:fillRect/>
          </a:stretch>
        </p:blipFill>
        <p:spPr>
          <a:xfrm>
            <a:off x="5716904" y="5182099"/>
            <a:ext cx="612109" cy="624553"/>
          </a:xfrm>
          <a:prstGeom prst="rect">
            <a:avLst/>
          </a:prstGeom>
        </p:spPr>
      </p:pic>
      <p:pic>
        <p:nvPicPr>
          <p:cNvPr id="35" name="Picture 34">
            <a:extLst>
              <a:ext uri="{FF2B5EF4-FFF2-40B4-BE49-F238E27FC236}">
                <a16:creationId xmlns:a16="http://schemas.microsoft.com/office/drawing/2014/main" id="{643E5AAE-B342-4EB0-B476-F5A4651470DB}"/>
              </a:ext>
            </a:extLst>
          </p:cNvPr>
          <p:cNvPicPr>
            <a:picLocks noChangeAspect="1"/>
          </p:cNvPicPr>
          <p:nvPr/>
        </p:nvPicPr>
        <p:blipFill>
          <a:blip r:embed="rId5"/>
          <a:stretch>
            <a:fillRect/>
          </a:stretch>
        </p:blipFill>
        <p:spPr>
          <a:xfrm>
            <a:off x="5180503" y="5236267"/>
            <a:ext cx="461550" cy="525466"/>
          </a:xfrm>
          <a:prstGeom prst="rect">
            <a:avLst/>
          </a:prstGeom>
        </p:spPr>
      </p:pic>
      <p:pic>
        <p:nvPicPr>
          <p:cNvPr id="36" name="Picture 35">
            <a:extLst>
              <a:ext uri="{FF2B5EF4-FFF2-40B4-BE49-F238E27FC236}">
                <a16:creationId xmlns:a16="http://schemas.microsoft.com/office/drawing/2014/main" id="{47FA1225-A6E4-4EC1-A710-B4AFE0D6A5A6}"/>
              </a:ext>
            </a:extLst>
          </p:cNvPr>
          <p:cNvPicPr>
            <a:picLocks noChangeAspect="1"/>
          </p:cNvPicPr>
          <p:nvPr/>
        </p:nvPicPr>
        <p:blipFill>
          <a:blip r:embed="rId5"/>
          <a:stretch>
            <a:fillRect/>
          </a:stretch>
        </p:blipFill>
        <p:spPr>
          <a:xfrm>
            <a:off x="4644102" y="5236267"/>
            <a:ext cx="461550" cy="525466"/>
          </a:xfrm>
          <a:prstGeom prst="rect">
            <a:avLst/>
          </a:prstGeom>
        </p:spPr>
      </p:pic>
      <p:pic>
        <p:nvPicPr>
          <p:cNvPr id="37" name="Picture 36">
            <a:extLst>
              <a:ext uri="{FF2B5EF4-FFF2-40B4-BE49-F238E27FC236}">
                <a16:creationId xmlns:a16="http://schemas.microsoft.com/office/drawing/2014/main" id="{BDF98B29-F9E0-4B80-B387-415944BEF5CB}"/>
              </a:ext>
            </a:extLst>
          </p:cNvPr>
          <p:cNvPicPr>
            <a:picLocks noChangeAspect="1"/>
          </p:cNvPicPr>
          <p:nvPr/>
        </p:nvPicPr>
        <p:blipFill>
          <a:blip r:embed="rId5"/>
          <a:stretch>
            <a:fillRect/>
          </a:stretch>
        </p:blipFill>
        <p:spPr>
          <a:xfrm>
            <a:off x="4052230" y="5236267"/>
            <a:ext cx="461550" cy="525466"/>
          </a:xfrm>
          <a:prstGeom prst="rect">
            <a:avLst/>
          </a:prstGeom>
        </p:spPr>
      </p:pic>
      <p:pic>
        <p:nvPicPr>
          <p:cNvPr id="38" name="Picture 2" descr="Related image">
            <a:extLst>
              <a:ext uri="{FF2B5EF4-FFF2-40B4-BE49-F238E27FC236}">
                <a16:creationId xmlns:a16="http://schemas.microsoft.com/office/drawing/2014/main" id="{CB056AEC-0070-426B-8BDD-5E717D5120A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8"/>
          <a:stretch/>
        </p:blipFill>
        <p:spPr bwMode="auto">
          <a:xfrm>
            <a:off x="4788301" y="4460780"/>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68AAA73D-7062-4BFA-8365-1BC52B7555FA}"/>
              </a:ext>
            </a:extLst>
          </p:cNvPr>
          <p:cNvPicPr>
            <a:picLocks noChangeAspect="1"/>
          </p:cNvPicPr>
          <p:nvPr/>
        </p:nvPicPr>
        <p:blipFill>
          <a:blip r:embed="rId3"/>
          <a:stretch>
            <a:fillRect/>
          </a:stretch>
        </p:blipFill>
        <p:spPr>
          <a:xfrm>
            <a:off x="6626127" y="4733556"/>
            <a:ext cx="2476324" cy="624553"/>
          </a:xfrm>
          <a:prstGeom prst="rect">
            <a:avLst/>
          </a:prstGeom>
        </p:spPr>
      </p:pic>
      <p:pic>
        <p:nvPicPr>
          <p:cNvPr id="41" name="Picture 40">
            <a:extLst>
              <a:ext uri="{FF2B5EF4-FFF2-40B4-BE49-F238E27FC236}">
                <a16:creationId xmlns:a16="http://schemas.microsoft.com/office/drawing/2014/main" id="{DFB8BA63-F8EB-41A0-9575-304C105A9642}"/>
              </a:ext>
            </a:extLst>
          </p:cNvPr>
          <p:cNvPicPr>
            <a:picLocks noChangeAspect="1"/>
          </p:cNvPicPr>
          <p:nvPr/>
        </p:nvPicPr>
        <p:blipFill>
          <a:blip r:embed="rId4"/>
          <a:stretch>
            <a:fillRect/>
          </a:stretch>
        </p:blipFill>
        <p:spPr>
          <a:xfrm>
            <a:off x="8415491" y="5182099"/>
            <a:ext cx="612109" cy="624553"/>
          </a:xfrm>
          <a:prstGeom prst="rect">
            <a:avLst/>
          </a:prstGeom>
        </p:spPr>
      </p:pic>
      <p:pic>
        <p:nvPicPr>
          <p:cNvPr id="42" name="Picture 41">
            <a:extLst>
              <a:ext uri="{FF2B5EF4-FFF2-40B4-BE49-F238E27FC236}">
                <a16:creationId xmlns:a16="http://schemas.microsoft.com/office/drawing/2014/main" id="{CE998C4D-FAFD-416D-B6D8-A00F158AFF2D}"/>
              </a:ext>
            </a:extLst>
          </p:cNvPr>
          <p:cNvPicPr>
            <a:picLocks noChangeAspect="1"/>
          </p:cNvPicPr>
          <p:nvPr/>
        </p:nvPicPr>
        <p:blipFill>
          <a:blip r:embed="rId5"/>
          <a:stretch>
            <a:fillRect/>
          </a:stretch>
        </p:blipFill>
        <p:spPr>
          <a:xfrm>
            <a:off x="7879090" y="5236267"/>
            <a:ext cx="461550" cy="525466"/>
          </a:xfrm>
          <a:prstGeom prst="rect">
            <a:avLst/>
          </a:prstGeom>
        </p:spPr>
      </p:pic>
      <p:pic>
        <p:nvPicPr>
          <p:cNvPr id="43" name="Picture 42">
            <a:extLst>
              <a:ext uri="{FF2B5EF4-FFF2-40B4-BE49-F238E27FC236}">
                <a16:creationId xmlns:a16="http://schemas.microsoft.com/office/drawing/2014/main" id="{F8ACB071-88FC-426D-80D0-6619077F3014}"/>
              </a:ext>
            </a:extLst>
          </p:cNvPr>
          <p:cNvPicPr>
            <a:picLocks noChangeAspect="1"/>
          </p:cNvPicPr>
          <p:nvPr/>
        </p:nvPicPr>
        <p:blipFill>
          <a:blip r:embed="rId5"/>
          <a:stretch>
            <a:fillRect/>
          </a:stretch>
        </p:blipFill>
        <p:spPr>
          <a:xfrm>
            <a:off x="7342689" y="5236267"/>
            <a:ext cx="461550" cy="525466"/>
          </a:xfrm>
          <a:prstGeom prst="rect">
            <a:avLst/>
          </a:prstGeom>
        </p:spPr>
      </p:pic>
      <p:pic>
        <p:nvPicPr>
          <p:cNvPr id="44" name="Picture 43">
            <a:extLst>
              <a:ext uri="{FF2B5EF4-FFF2-40B4-BE49-F238E27FC236}">
                <a16:creationId xmlns:a16="http://schemas.microsoft.com/office/drawing/2014/main" id="{A20EE817-3C16-4527-9057-88F2F59B0A64}"/>
              </a:ext>
            </a:extLst>
          </p:cNvPr>
          <p:cNvPicPr>
            <a:picLocks noChangeAspect="1"/>
          </p:cNvPicPr>
          <p:nvPr/>
        </p:nvPicPr>
        <p:blipFill>
          <a:blip r:embed="rId5"/>
          <a:stretch>
            <a:fillRect/>
          </a:stretch>
        </p:blipFill>
        <p:spPr>
          <a:xfrm>
            <a:off x="6750817" y="5236267"/>
            <a:ext cx="461550" cy="525466"/>
          </a:xfrm>
          <a:prstGeom prst="rect">
            <a:avLst/>
          </a:prstGeom>
        </p:spPr>
      </p:pic>
      <p:pic>
        <p:nvPicPr>
          <p:cNvPr id="45" name="Picture 2" descr="Related image">
            <a:extLst>
              <a:ext uri="{FF2B5EF4-FFF2-40B4-BE49-F238E27FC236}">
                <a16:creationId xmlns:a16="http://schemas.microsoft.com/office/drawing/2014/main" id="{78BE0D9E-20B9-4954-AD12-C29F16FB962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8"/>
          <a:stretch/>
        </p:blipFill>
        <p:spPr bwMode="auto">
          <a:xfrm>
            <a:off x="7486888" y="4460780"/>
            <a:ext cx="634702" cy="306234"/>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nector: Elbow 45">
            <a:extLst>
              <a:ext uri="{FF2B5EF4-FFF2-40B4-BE49-F238E27FC236}">
                <a16:creationId xmlns:a16="http://schemas.microsoft.com/office/drawing/2014/main" id="{6B797510-70A6-4E29-9905-806BCAD112BF}"/>
              </a:ext>
            </a:extLst>
          </p:cNvPr>
          <p:cNvCxnSpPr>
            <a:cxnSpLocks/>
          </p:cNvCxnSpPr>
          <p:nvPr/>
        </p:nvCxnSpPr>
        <p:spPr>
          <a:xfrm rot="5400000" flipH="1" flipV="1">
            <a:off x="7799857" y="3981960"/>
            <a:ext cx="483207" cy="474440"/>
          </a:xfrm>
          <a:prstGeom prst="bentConnector3">
            <a:avLst>
              <a:gd name="adj1" fmla="val 10294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pic>
        <p:nvPicPr>
          <p:cNvPr id="48" name="Picture 47">
            <a:extLst>
              <a:ext uri="{FF2B5EF4-FFF2-40B4-BE49-F238E27FC236}">
                <a16:creationId xmlns:a16="http://schemas.microsoft.com/office/drawing/2014/main" id="{DDEFB448-AC86-4784-8D8E-D9630090928B}"/>
              </a:ext>
            </a:extLst>
          </p:cNvPr>
          <p:cNvPicPr>
            <a:picLocks noChangeAspect="1"/>
          </p:cNvPicPr>
          <p:nvPr/>
        </p:nvPicPr>
        <p:blipFill>
          <a:blip r:embed="rId3"/>
          <a:stretch>
            <a:fillRect/>
          </a:stretch>
        </p:blipFill>
        <p:spPr>
          <a:xfrm>
            <a:off x="9446945" y="4733556"/>
            <a:ext cx="2476324" cy="624553"/>
          </a:xfrm>
          <a:prstGeom prst="rect">
            <a:avLst/>
          </a:prstGeom>
        </p:spPr>
      </p:pic>
      <p:pic>
        <p:nvPicPr>
          <p:cNvPr id="49" name="Picture 48">
            <a:extLst>
              <a:ext uri="{FF2B5EF4-FFF2-40B4-BE49-F238E27FC236}">
                <a16:creationId xmlns:a16="http://schemas.microsoft.com/office/drawing/2014/main" id="{413D327D-EB34-4572-B9E9-FF6637F8769E}"/>
              </a:ext>
            </a:extLst>
          </p:cNvPr>
          <p:cNvPicPr>
            <a:picLocks noChangeAspect="1"/>
          </p:cNvPicPr>
          <p:nvPr/>
        </p:nvPicPr>
        <p:blipFill>
          <a:blip r:embed="rId4"/>
          <a:stretch>
            <a:fillRect/>
          </a:stretch>
        </p:blipFill>
        <p:spPr>
          <a:xfrm>
            <a:off x="11236309" y="5182099"/>
            <a:ext cx="612109" cy="624553"/>
          </a:xfrm>
          <a:prstGeom prst="rect">
            <a:avLst/>
          </a:prstGeom>
        </p:spPr>
      </p:pic>
      <p:pic>
        <p:nvPicPr>
          <p:cNvPr id="50" name="Picture 49">
            <a:extLst>
              <a:ext uri="{FF2B5EF4-FFF2-40B4-BE49-F238E27FC236}">
                <a16:creationId xmlns:a16="http://schemas.microsoft.com/office/drawing/2014/main" id="{63D74633-A844-4FEC-9FAB-AC2D1F94630A}"/>
              </a:ext>
            </a:extLst>
          </p:cNvPr>
          <p:cNvPicPr>
            <a:picLocks noChangeAspect="1"/>
          </p:cNvPicPr>
          <p:nvPr/>
        </p:nvPicPr>
        <p:blipFill>
          <a:blip r:embed="rId5"/>
          <a:stretch>
            <a:fillRect/>
          </a:stretch>
        </p:blipFill>
        <p:spPr>
          <a:xfrm>
            <a:off x="10163508" y="5236267"/>
            <a:ext cx="461550" cy="525466"/>
          </a:xfrm>
          <a:prstGeom prst="rect">
            <a:avLst/>
          </a:prstGeom>
        </p:spPr>
      </p:pic>
      <p:pic>
        <p:nvPicPr>
          <p:cNvPr id="51" name="Picture 50">
            <a:extLst>
              <a:ext uri="{FF2B5EF4-FFF2-40B4-BE49-F238E27FC236}">
                <a16:creationId xmlns:a16="http://schemas.microsoft.com/office/drawing/2014/main" id="{35A84632-B73D-4BE7-B22F-014B17077EB9}"/>
              </a:ext>
            </a:extLst>
          </p:cNvPr>
          <p:cNvPicPr>
            <a:picLocks noChangeAspect="1"/>
          </p:cNvPicPr>
          <p:nvPr/>
        </p:nvPicPr>
        <p:blipFill>
          <a:blip r:embed="rId5"/>
          <a:stretch>
            <a:fillRect/>
          </a:stretch>
        </p:blipFill>
        <p:spPr>
          <a:xfrm>
            <a:off x="9571635" y="5236267"/>
            <a:ext cx="461550" cy="525466"/>
          </a:xfrm>
          <a:prstGeom prst="rect">
            <a:avLst/>
          </a:prstGeom>
        </p:spPr>
      </p:pic>
      <p:pic>
        <p:nvPicPr>
          <p:cNvPr id="52" name="Picture 2" descr="Related image">
            <a:extLst>
              <a:ext uri="{FF2B5EF4-FFF2-40B4-BE49-F238E27FC236}">
                <a16:creationId xmlns:a16="http://schemas.microsoft.com/office/drawing/2014/main" id="{F5385B5F-A444-46FC-9578-CB354751F18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8"/>
          <a:stretch/>
        </p:blipFill>
        <p:spPr bwMode="auto">
          <a:xfrm>
            <a:off x="10307706" y="4460780"/>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77A7F87-BD3C-451F-B2DD-421F4A8439CF}"/>
              </a:ext>
            </a:extLst>
          </p:cNvPr>
          <p:cNvPicPr>
            <a:picLocks noChangeAspect="1"/>
          </p:cNvPicPr>
          <p:nvPr/>
        </p:nvPicPr>
        <p:blipFill>
          <a:blip r:embed="rId3"/>
          <a:stretch>
            <a:fillRect/>
          </a:stretch>
        </p:blipFill>
        <p:spPr>
          <a:xfrm>
            <a:off x="2099735" y="4728849"/>
            <a:ext cx="1236931" cy="624553"/>
          </a:xfrm>
          <a:prstGeom prst="rect">
            <a:avLst/>
          </a:prstGeom>
        </p:spPr>
      </p:pic>
      <p:pic>
        <p:nvPicPr>
          <p:cNvPr id="55" name="Picture 54">
            <a:extLst>
              <a:ext uri="{FF2B5EF4-FFF2-40B4-BE49-F238E27FC236}">
                <a16:creationId xmlns:a16="http://schemas.microsoft.com/office/drawing/2014/main" id="{2DBC47D0-CDF9-44B4-8137-C15564EC7318}"/>
              </a:ext>
            </a:extLst>
          </p:cNvPr>
          <p:cNvPicPr>
            <a:picLocks noChangeAspect="1"/>
          </p:cNvPicPr>
          <p:nvPr/>
        </p:nvPicPr>
        <p:blipFill>
          <a:blip r:embed="rId7"/>
          <a:stretch>
            <a:fillRect/>
          </a:stretch>
        </p:blipFill>
        <p:spPr>
          <a:xfrm>
            <a:off x="10708340" y="5184342"/>
            <a:ext cx="543524" cy="604567"/>
          </a:xfrm>
          <a:prstGeom prst="rect">
            <a:avLst/>
          </a:prstGeom>
        </p:spPr>
      </p:pic>
      <p:sp>
        <p:nvSpPr>
          <p:cNvPr id="83" name="TextBox 82">
            <a:extLst>
              <a:ext uri="{FF2B5EF4-FFF2-40B4-BE49-F238E27FC236}">
                <a16:creationId xmlns:a16="http://schemas.microsoft.com/office/drawing/2014/main" id="{57042D80-9AE3-45C1-AD34-CB9D95160090}"/>
              </a:ext>
            </a:extLst>
          </p:cNvPr>
          <p:cNvSpPr txBox="1"/>
          <p:nvPr/>
        </p:nvSpPr>
        <p:spPr>
          <a:xfrm>
            <a:off x="10607832"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4" name="TextBox 83">
            <a:extLst>
              <a:ext uri="{FF2B5EF4-FFF2-40B4-BE49-F238E27FC236}">
                <a16:creationId xmlns:a16="http://schemas.microsoft.com/office/drawing/2014/main" id="{9302EA7C-3F3B-4F20-8F69-FE9D04B7B05E}"/>
              </a:ext>
            </a:extLst>
          </p:cNvPr>
          <p:cNvSpPr txBox="1"/>
          <p:nvPr/>
        </p:nvSpPr>
        <p:spPr>
          <a:xfrm>
            <a:off x="2670237" y="4260817"/>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5" name="TextBox 84">
            <a:extLst>
              <a:ext uri="{FF2B5EF4-FFF2-40B4-BE49-F238E27FC236}">
                <a16:creationId xmlns:a16="http://schemas.microsoft.com/office/drawing/2014/main" id="{14DE0749-334E-454A-B921-1B6D828B1742}"/>
              </a:ext>
            </a:extLst>
          </p:cNvPr>
          <p:cNvSpPr txBox="1"/>
          <p:nvPr/>
        </p:nvSpPr>
        <p:spPr>
          <a:xfrm>
            <a:off x="7783650"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sp>
        <p:nvSpPr>
          <p:cNvPr id="86" name="TextBox 85">
            <a:extLst>
              <a:ext uri="{FF2B5EF4-FFF2-40B4-BE49-F238E27FC236}">
                <a16:creationId xmlns:a16="http://schemas.microsoft.com/office/drawing/2014/main" id="{13AE2789-9FD6-48F7-8444-D98EBF4C8DB8}"/>
              </a:ext>
            </a:extLst>
          </p:cNvPr>
          <p:cNvSpPr txBox="1"/>
          <p:nvPr/>
        </p:nvSpPr>
        <p:spPr>
          <a:xfrm>
            <a:off x="5088461" y="4295076"/>
            <a:ext cx="729499" cy="206261"/>
          </a:xfrm>
          <a:prstGeom prst="rect">
            <a:avLst/>
          </a:prstGeom>
          <a:noFill/>
        </p:spPr>
        <p:txBody>
          <a:bodyPr wrap="none" rtlCol="0">
            <a:spAutoFit/>
          </a:bodyPr>
          <a:lstStyle/>
          <a:p>
            <a:pPr defTabSz="932597">
              <a:defRPr/>
            </a:pPr>
            <a:r>
              <a:rPr lang="en-US" sz="714" dirty="0">
                <a:solidFill>
                  <a:srgbClr val="202234"/>
                </a:solidFill>
                <a:latin typeface="Franklin Gothic Book"/>
              </a:rPr>
              <a:t>Port Mirroring</a:t>
            </a:r>
          </a:p>
        </p:txBody>
      </p:sp>
      <p:pic>
        <p:nvPicPr>
          <p:cNvPr id="87" name="Picture 86">
            <a:extLst>
              <a:ext uri="{FF2B5EF4-FFF2-40B4-BE49-F238E27FC236}">
                <a16:creationId xmlns:a16="http://schemas.microsoft.com/office/drawing/2014/main" id="{F0CEBF33-216B-42EE-932E-96B2BD7273D0}"/>
              </a:ext>
            </a:extLst>
          </p:cNvPr>
          <p:cNvPicPr>
            <a:picLocks noChangeAspect="1"/>
          </p:cNvPicPr>
          <p:nvPr/>
        </p:nvPicPr>
        <p:blipFill>
          <a:blip r:embed="rId8"/>
          <a:stretch>
            <a:fillRect/>
          </a:stretch>
        </p:blipFill>
        <p:spPr>
          <a:xfrm>
            <a:off x="2113176" y="5227621"/>
            <a:ext cx="323315" cy="447006"/>
          </a:xfrm>
          <a:prstGeom prst="rect">
            <a:avLst/>
          </a:prstGeom>
        </p:spPr>
      </p:pic>
      <p:pic>
        <p:nvPicPr>
          <p:cNvPr id="88" name="Picture 2" descr="Image result for security update server icon">
            <a:extLst>
              <a:ext uri="{FF2B5EF4-FFF2-40B4-BE49-F238E27FC236}">
                <a16:creationId xmlns:a16="http://schemas.microsoft.com/office/drawing/2014/main" id="{9FF64AE8-D791-4D63-AD35-BCD57BAD14B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1876" y="5207559"/>
            <a:ext cx="351720" cy="35172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ADE90BB-74AD-4F61-BA8E-54B2FA8A6F11}"/>
              </a:ext>
            </a:extLst>
          </p:cNvPr>
          <p:cNvSpPr txBox="1"/>
          <p:nvPr/>
        </p:nvSpPr>
        <p:spPr>
          <a:xfrm>
            <a:off x="2425124" y="5487635"/>
            <a:ext cx="633040" cy="254262"/>
          </a:xfrm>
          <a:prstGeom prst="rect">
            <a:avLst/>
          </a:prstGeom>
          <a:noFill/>
        </p:spPr>
        <p:txBody>
          <a:bodyPr wrap="none" rtlCol="0">
            <a:spAutoFit/>
          </a:bodyPr>
          <a:lstStyle/>
          <a:p>
            <a:pPr algn="ctr" defTabSz="932597">
              <a:defRPr/>
            </a:pPr>
            <a:r>
              <a:rPr lang="en-US" sz="510" dirty="0">
                <a:solidFill>
                  <a:srgbClr val="202234"/>
                </a:solidFill>
                <a:latin typeface="Franklin Gothic Book"/>
              </a:rPr>
              <a:t>Security Update</a:t>
            </a:r>
          </a:p>
          <a:p>
            <a:pPr algn="ctr" defTabSz="932597">
              <a:defRPr/>
            </a:pPr>
            <a:r>
              <a:rPr lang="en-US" sz="510" dirty="0">
                <a:solidFill>
                  <a:srgbClr val="202234"/>
                </a:solidFill>
                <a:latin typeface="Franklin Gothic Book"/>
              </a:rPr>
              <a:t>Server</a:t>
            </a:r>
          </a:p>
        </p:txBody>
      </p:sp>
      <p:pic>
        <p:nvPicPr>
          <p:cNvPr id="90" name="Picture 4" descr="Image result for domain controller icon">
            <a:extLst>
              <a:ext uri="{FF2B5EF4-FFF2-40B4-BE49-F238E27FC236}">
                <a16:creationId xmlns:a16="http://schemas.microsoft.com/office/drawing/2014/main" id="{51C43A9C-76A3-4FFA-92BB-0FDC37977EB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7827" y="5232235"/>
            <a:ext cx="215498" cy="30947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8927F734-CF59-4C2A-B905-E60D76EBE1A0}"/>
              </a:ext>
            </a:extLst>
          </p:cNvPr>
          <p:cNvSpPr txBox="1"/>
          <p:nvPr/>
        </p:nvSpPr>
        <p:spPr>
          <a:xfrm>
            <a:off x="2925707" y="5487643"/>
            <a:ext cx="459738" cy="254262"/>
          </a:xfrm>
          <a:prstGeom prst="rect">
            <a:avLst/>
          </a:prstGeom>
          <a:noFill/>
        </p:spPr>
        <p:txBody>
          <a:bodyPr wrap="none" rtlCol="0">
            <a:spAutoFit/>
          </a:bodyPr>
          <a:lstStyle/>
          <a:p>
            <a:pPr algn="ctr" defTabSz="932597">
              <a:defRPr/>
            </a:pPr>
            <a:r>
              <a:rPr lang="en-US" sz="510" dirty="0">
                <a:solidFill>
                  <a:srgbClr val="202234"/>
                </a:solidFill>
                <a:latin typeface="Franklin Gothic Book"/>
              </a:rPr>
              <a:t>Domain</a:t>
            </a:r>
          </a:p>
          <a:p>
            <a:pPr algn="ctr" defTabSz="932597">
              <a:defRPr/>
            </a:pPr>
            <a:r>
              <a:rPr lang="en-US" sz="510" dirty="0">
                <a:solidFill>
                  <a:srgbClr val="202234"/>
                </a:solidFill>
                <a:latin typeface="Franklin Gothic Book"/>
              </a:rPr>
              <a:t>Controller</a:t>
            </a:r>
          </a:p>
        </p:txBody>
      </p:sp>
      <p:sp>
        <p:nvSpPr>
          <p:cNvPr id="92" name="TextBox 91">
            <a:extLst>
              <a:ext uri="{FF2B5EF4-FFF2-40B4-BE49-F238E27FC236}">
                <a16:creationId xmlns:a16="http://schemas.microsoft.com/office/drawing/2014/main" id="{5F8E9463-C884-4CC5-BE73-2A71A63E4333}"/>
              </a:ext>
            </a:extLst>
          </p:cNvPr>
          <p:cNvSpPr txBox="1"/>
          <p:nvPr/>
        </p:nvSpPr>
        <p:spPr>
          <a:xfrm>
            <a:off x="2425125" y="4829773"/>
            <a:ext cx="618051" cy="286306"/>
          </a:xfrm>
          <a:prstGeom prst="rect">
            <a:avLst/>
          </a:prstGeom>
          <a:noFill/>
        </p:spPr>
        <p:txBody>
          <a:bodyPr wrap="squar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IDMZ</a:t>
            </a:r>
          </a:p>
        </p:txBody>
      </p:sp>
      <p:sp>
        <p:nvSpPr>
          <p:cNvPr id="93" name="TextBox 92">
            <a:extLst>
              <a:ext uri="{FF2B5EF4-FFF2-40B4-BE49-F238E27FC236}">
                <a16:creationId xmlns:a16="http://schemas.microsoft.com/office/drawing/2014/main" id="{8A237EC2-6079-4DA6-8799-00D925A9C54B}"/>
              </a:ext>
            </a:extLst>
          </p:cNvPr>
          <p:cNvSpPr txBox="1"/>
          <p:nvPr/>
        </p:nvSpPr>
        <p:spPr>
          <a:xfrm>
            <a:off x="4832540" y="4835403"/>
            <a:ext cx="1329513" cy="478442"/>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1</a:t>
            </a:r>
          </a:p>
          <a:p>
            <a:pPr defTabSz="932597">
              <a:defRPr/>
            </a:pPr>
            <a:endParaRPr lang="en-US" sz="1224" dirty="0">
              <a:solidFill>
                <a:srgbClr val="FFFFFF"/>
              </a:solidFill>
              <a:effectLst>
                <a:outerShdw blurRad="38100" dist="38100" dir="2700000" algn="tl">
                  <a:srgbClr val="000000">
                    <a:alpha val="43137"/>
                  </a:srgbClr>
                </a:outerShdw>
              </a:effectLst>
              <a:latin typeface="Franklin Gothic Book"/>
            </a:endParaRPr>
          </a:p>
        </p:txBody>
      </p:sp>
      <p:sp>
        <p:nvSpPr>
          <p:cNvPr id="94" name="TextBox 93">
            <a:extLst>
              <a:ext uri="{FF2B5EF4-FFF2-40B4-BE49-F238E27FC236}">
                <a16:creationId xmlns:a16="http://schemas.microsoft.com/office/drawing/2014/main" id="{10468720-6574-4865-9BC3-212528F46565}"/>
              </a:ext>
            </a:extLst>
          </p:cNvPr>
          <p:cNvSpPr txBox="1"/>
          <p:nvPr/>
        </p:nvSpPr>
        <p:spPr>
          <a:xfrm>
            <a:off x="7488181" y="4833672"/>
            <a:ext cx="132951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2</a:t>
            </a:r>
          </a:p>
        </p:txBody>
      </p:sp>
      <p:sp>
        <p:nvSpPr>
          <p:cNvPr id="95" name="TextBox 94">
            <a:extLst>
              <a:ext uri="{FF2B5EF4-FFF2-40B4-BE49-F238E27FC236}">
                <a16:creationId xmlns:a16="http://schemas.microsoft.com/office/drawing/2014/main" id="{CC0DD722-1EDA-4E93-85B8-EA8D88786E88}"/>
              </a:ext>
            </a:extLst>
          </p:cNvPr>
          <p:cNvSpPr txBox="1"/>
          <p:nvPr/>
        </p:nvSpPr>
        <p:spPr>
          <a:xfrm>
            <a:off x="10280082" y="4835403"/>
            <a:ext cx="132951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Industrial Zone 3</a:t>
            </a:r>
          </a:p>
        </p:txBody>
      </p:sp>
      <p:sp>
        <p:nvSpPr>
          <p:cNvPr id="98" name="Arrow: Down 97">
            <a:extLst>
              <a:ext uri="{FF2B5EF4-FFF2-40B4-BE49-F238E27FC236}">
                <a16:creationId xmlns:a16="http://schemas.microsoft.com/office/drawing/2014/main" id="{98C0D75C-3AF0-4AA8-BFE4-1B0314F49264}"/>
              </a:ext>
            </a:extLst>
          </p:cNvPr>
          <p:cNvSpPr/>
          <p:nvPr/>
        </p:nvSpPr>
        <p:spPr>
          <a:xfrm rot="10800000">
            <a:off x="7748714" y="4278290"/>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cxnSp>
        <p:nvCxnSpPr>
          <p:cNvPr id="100" name="Connector: Elbow 99">
            <a:extLst>
              <a:ext uri="{FF2B5EF4-FFF2-40B4-BE49-F238E27FC236}">
                <a16:creationId xmlns:a16="http://schemas.microsoft.com/office/drawing/2014/main" id="{2A521C3A-445F-4DD8-A1A7-49ECF25AE8BD}"/>
              </a:ext>
            </a:extLst>
          </p:cNvPr>
          <p:cNvCxnSpPr>
            <a:cxnSpLocks/>
            <a:stCxn id="52" idx="0"/>
            <a:endCxn id="178" idx="3"/>
          </p:cNvCxnSpPr>
          <p:nvPr/>
        </p:nvCxnSpPr>
        <p:spPr>
          <a:xfrm rot="16200000" flipV="1">
            <a:off x="9503755" y="3339477"/>
            <a:ext cx="463494" cy="1779111"/>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sp>
        <p:nvSpPr>
          <p:cNvPr id="105" name="Arrow: Down 104">
            <a:extLst>
              <a:ext uri="{FF2B5EF4-FFF2-40B4-BE49-F238E27FC236}">
                <a16:creationId xmlns:a16="http://schemas.microsoft.com/office/drawing/2014/main" id="{91D92593-D831-4AF2-A275-71153A264166}"/>
              </a:ext>
            </a:extLst>
          </p:cNvPr>
          <p:cNvSpPr/>
          <p:nvPr/>
        </p:nvSpPr>
        <p:spPr>
          <a:xfrm rot="10800000">
            <a:off x="10572897" y="4287576"/>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35" name="Arrow: Down 134">
            <a:extLst>
              <a:ext uri="{FF2B5EF4-FFF2-40B4-BE49-F238E27FC236}">
                <a16:creationId xmlns:a16="http://schemas.microsoft.com/office/drawing/2014/main" id="{F8A89B88-FD39-4960-8FD6-2867CECA3F9C}"/>
              </a:ext>
            </a:extLst>
          </p:cNvPr>
          <p:cNvSpPr/>
          <p:nvPr/>
        </p:nvSpPr>
        <p:spPr>
          <a:xfrm rot="10800000">
            <a:off x="2621763" y="4257253"/>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cxnSp>
        <p:nvCxnSpPr>
          <p:cNvPr id="148" name="Straight Connector 147">
            <a:extLst>
              <a:ext uri="{FF2B5EF4-FFF2-40B4-BE49-F238E27FC236}">
                <a16:creationId xmlns:a16="http://schemas.microsoft.com/office/drawing/2014/main" id="{73A927D0-CE0C-4B39-9662-325EF0DD2A1C}"/>
              </a:ext>
            </a:extLst>
          </p:cNvPr>
          <p:cNvCxnSpPr>
            <a:cxnSpLocks/>
          </p:cNvCxnSpPr>
          <p:nvPr/>
        </p:nvCxnSpPr>
        <p:spPr>
          <a:xfrm>
            <a:off x="1744957" y="1208207"/>
            <a:ext cx="0" cy="5157075"/>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30E452DB-3229-4343-9A3E-59CB355204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531" y="2747515"/>
            <a:ext cx="7515110" cy="624553"/>
          </a:xfrm>
          <a:prstGeom prst="rect">
            <a:avLst/>
          </a:prstGeom>
        </p:spPr>
      </p:pic>
      <p:sp>
        <p:nvSpPr>
          <p:cNvPr id="96" name="TextBox 95">
            <a:extLst>
              <a:ext uri="{FF2B5EF4-FFF2-40B4-BE49-F238E27FC236}">
                <a16:creationId xmlns:a16="http://schemas.microsoft.com/office/drawing/2014/main" id="{DF3DD776-014D-439E-8DEC-3310E311EF27}"/>
              </a:ext>
            </a:extLst>
          </p:cNvPr>
          <p:cNvSpPr txBox="1"/>
          <p:nvPr/>
        </p:nvSpPr>
        <p:spPr>
          <a:xfrm>
            <a:off x="6718224" y="2902104"/>
            <a:ext cx="1446703" cy="286306"/>
          </a:xfrm>
          <a:prstGeom prst="rect">
            <a:avLst/>
          </a:prstGeom>
          <a:noFill/>
        </p:spPr>
        <p:txBody>
          <a:bodyPr wrap="none" rtlCol="0">
            <a:spAutoFit/>
          </a:bodyPr>
          <a:lstStyle/>
          <a:p>
            <a:pPr defTabSz="932597">
              <a:defRPr/>
            </a:pPr>
            <a:r>
              <a:rPr lang="en-US" sz="1224" dirty="0">
                <a:solidFill>
                  <a:srgbClr val="FFFFFF"/>
                </a:solidFill>
                <a:effectLst>
                  <a:outerShdw blurRad="38100" dist="38100" dir="2700000" algn="tl">
                    <a:srgbClr val="000000">
                      <a:alpha val="43137"/>
                    </a:srgbClr>
                  </a:outerShdw>
                </a:effectLst>
                <a:latin typeface="Franklin Gothic Book"/>
              </a:rPr>
              <a:t>Corporate Network</a:t>
            </a:r>
          </a:p>
        </p:txBody>
      </p:sp>
      <p:sp>
        <p:nvSpPr>
          <p:cNvPr id="158" name="Rectangle: Rounded Corners 157">
            <a:extLst>
              <a:ext uri="{FF2B5EF4-FFF2-40B4-BE49-F238E27FC236}">
                <a16:creationId xmlns:a16="http://schemas.microsoft.com/office/drawing/2014/main" id="{60EDE789-29A3-477C-9F31-9FD2EB14E6A3}"/>
              </a:ext>
            </a:extLst>
          </p:cNvPr>
          <p:cNvSpPr/>
          <p:nvPr/>
        </p:nvSpPr>
        <p:spPr>
          <a:xfrm>
            <a:off x="5346444" y="1040789"/>
            <a:ext cx="6559948" cy="1190232"/>
          </a:xfrm>
          <a:prstGeom prst="roundRect">
            <a:avLst/>
          </a:prstGeom>
          <a:solidFill>
            <a:schemeClr val="tx1">
              <a:lumMod val="10000"/>
              <a:lumOff val="90000"/>
            </a:schemeClr>
          </a:solidFill>
          <a:ln w="28575">
            <a:no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632">
              <a:solidFill>
                <a:srgbClr val="FFFFFF"/>
              </a:solidFill>
              <a:latin typeface="Franklin Gothic Book"/>
            </a:endParaRPr>
          </a:p>
        </p:txBody>
      </p:sp>
      <p:pic>
        <p:nvPicPr>
          <p:cNvPr id="164" name="Picture 6" descr="Image result for pc icon">
            <a:extLst>
              <a:ext uri="{FF2B5EF4-FFF2-40B4-BE49-F238E27FC236}">
                <a16:creationId xmlns:a16="http://schemas.microsoft.com/office/drawing/2014/main" id="{99E5573E-5123-478A-AB93-82A44EFEB7F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17936" y="2478055"/>
            <a:ext cx="456849" cy="456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rinter icon">
            <a:extLst>
              <a:ext uri="{FF2B5EF4-FFF2-40B4-BE49-F238E27FC236}">
                <a16:creationId xmlns:a16="http://schemas.microsoft.com/office/drawing/2014/main" id="{DDC72B91-FF87-4246-B9DF-42346C2A1F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41654" y="3235826"/>
            <a:ext cx="390109" cy="390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04AEA4A-B0CC-4C96-8EA6-319A433B2CB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18764" y="3288394"/>
            <a:ext cx="385882" cy="3407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CB7BC92C-F017-4CA6-B9CF-6B2E8F2E6E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55172" y="2501941"/>
            <a:ext cx="553603" cy="452318"/>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Rounded Corners 182">
            <a:extLst>
              <a:ext uri="{FF2B5EF4-FFF2-40B4-BE49-F238E27FC236}">
                <a16:creationId xmlns:a16="http://schemas.microsoft.com/office/drawing/2014/main" id="{50505616-A39E-4993-BDEE-6FD6107201FA}"/>
              </a:ext>
            </a:extLst>
          </p:cNvPr>
          <p:cNvSpPr/>
          <p:nvPr/>
        </p:nvSpPr>
        <p:spPr>
          <a:xfrm>
            <a:off x="3913964"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4" name="Rectangle: Rounded Corners 183">
            <a:extLst>
              <a:ext uri="{FF2B5EF4-FFF2-40B4-BE49-F238E27FC236}">
                <a16:creationId xmlns:a16="http://schemas.microsoft.com/office/drawing/2014/main" id="{9FCAA8F7-4D8B-4C71-8162-03E8001B76DF}"/>
              </a:ext>
            </a:extLst>
          </p:cNvPr>
          <p:cNvSpPr/>
          <p:nvPr/>
        </p:nvSpPr>
        <p:spPr>
          <a:xfrm>
            <a:off x="4542216"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5" name="Rectangle: Rounded Corners 184">
            <a:extLst>
              <a:ext uri="{FF2B5EF4-FFF2-40B4-BE49-F238E27FC236}">
                <a16:creationId xmlns:a16="http://schemas.microsoft.com/office/drawing/2014/main" id="{6CEF232E-B591-420A-BBE6-BD161C8C2135}"/>
              </a:ext>
            </a:extLst>
          </p:cNvPr>
          <p:cNvSpPr/>
          <p:nvPr/>
        </p:nvSpPr>
        <p:spPr>
          <a:xfrm>
            <a:off x="5170468"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86" name="Rectangle: Rounded Corners 185">
            <a:extLst>
              <a:ext uri="{FF2B5EF4-FFF2-40B4-BE49-F238E27FC236}">
                <a16:creationId xmlns:a16="http://schemas.microsoft.com/office/drawing/2014/main" id="{17C0A4BF-792A-4832-9888-7E81BF4E3A24}"/>
              </a:ext>
            </a:extLst>
          </p:cNvPr>
          <p:cNvSpPr/>
          <p:nvPr/>
        </p:nvSpPr>
        <p:spPr>
          <a:xfrm>
            <a:off x="5782767"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73" name="TextBox 172">
            <a:extLst>
              <a:ext uri="{FF2B5EF4-FFF2-40B4-BE49-F238E27FC236}">
                <a16:creationId xmlns:a16="http://schemas.microsoft.com/office/drawing/2014/main" id="{3AE3BF21-5BCB-4C7A-BD65-A641CB431081}"/>
              </a:ext>
            </a:extLst>
          </p:cNvPr>
          <p:cNvSpPr txBox="1"/>
          <p:nvPr/>
        </p:nvSpPr>
        <p:spPr>
          <a:xfrm>
            <a:off x="6082249" y="2649656"/>
            <a:ext cx="428675" cy="202235"/>
          </a:xfrm>
          <a:prstGeom prst="rect">
            <a:avLst/>
          </a:prstGeom>
          <a:noFill/>
        </p:spPr>
        <p:txBody>
          <a:bodyPr wrap="square" rtlCol="0">
            <a:spAutoFit/>
          </a:bodyPr>
          <a:lstStyle/>
          <a:p>
            <a:pPr algn="ctr" defTabSz="932597">
              <a:defRPr/>
            </a:pPr>
            <a:r>
              <a:rPr lang="en-US" sz="714" dirty="0">
                <a:solidFill>
                  <a:srgbClr val="202234"/>
                </a:solidFill>
                <a:latin typeface="Franklin Gothic Book"/>
              </a:rPr>
              <a:t>NGFW</a:t>
            </a:r>
          </a:p>
        </p:txBody>
      </p:sp>
      <p:pic>
        <p:nvPicPr>
          <p:cNvPr id="1046" name="Picture 22" descr="Image result for robot arm icon">
            <a:extLst>
              <a:ext uri="{FF2B5EF4-FFF2-40B4-BE49-F238E27FC236}">
                <a16:creationId xmlns:a16="http://schemas.microsoft.com/office/drawing/2014/main" id="{45547116-BB98-4930-9AB5-257EE7839AD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52229"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0" name="Picture 26" descr="Related image">
            <a:extLst>
              <a:ext uri="{FF2B5EF4-FFF2-40B4-BE49-F238E27FC236}">
                <a16:creationId xmlns:a16="http://schemas.microsoft.com/office/drawing/2014/main" id="{AC740952-A031-4A62-B7ED-71D2F3494D1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92826"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2" name="Picture 28" descr="Related image">
            <a:extLst>
              <a:ext uri="{FF2B5EF4-FFF2-40B4-BE49-F238E27FC236}">
                <a16:creationId xmlns:a16="http://schemas.microsoft.com/office/drawing/2014/main" id="{CF175C84-E618-469A-9BBB-B66C43829E36}"/>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5221393" y="5873076"/>
            <a:ext cx="495511" cy="33801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1054" name="Picture 30" descr="Related image">
            <a:extLst>
              <a:ext uri="{FF2B5EF4-FFF2-40B4-BE49-F238E27FC236}">
                <a16:creationId xmlns:a16="http://schemas.microsoft.com/office/drawing/2014/main" id="{FB7987A4-4314-4BA2-BBA5-D5EDF92DE05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04337"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195" name="Rectangle: Rounded Corners 194">
            <a:extLst>
              <a:ext uri="{FF2B5EF4-FFF2-40B4-BE49-F238E27FC236}">
                <a16:creationId xmlns:a16="http://schemas.microsoft.com/office/drawing/2014/main" id="{CFE37EB8-B21D-44B1-85B3-918C6B4666D6}"/>
              </a:ext>
            </a:extLst>
          </p:cNvPr>
          <p:cNvSpPr/>
          <p:nvPr/>
        </p:nvSpPr>
        <p:spPr>
          <a:xfrm>
            <a:off x="6640929"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6" name="Rectangle: Rounded Corners 195">
            <a:extLst>
              <a:ext uri="{FF2B5EF4-FFF2-40B4-BE49-F238E27FC236}">
                <a16:creationId xmlns:a16="http://schemas.microsoft.com/office/drawing/2014/main" id="{10D97D64-AC4E-434A-AAE7-1D3751B893DB}"/>
              </a:ext>
            </a:extLst>
          </p:cNvPr>
          <p:cNvSpPr/>
          <p:nvPr/>
        </p:nvSpPr>
        <p:spPr>
          <a:xfrm>
            <a:off x="7269180"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7" name="Rectangle: Rounded Corners 196">
            <a:extLst>
              <a:ext uri="{FF2B5EF4-FFF2-40B4-BE49-F238E27FC236}">
                <a16:creationId xmlns:a16="http://schemas.microsoft.com/office/drawing/2014/main" id="{8B3F4520-FD71-4215-9DAC-40860CC8BDA6}"/>
              </a:ext>
            </a:extLst>
          </p:cNvPr>
          <p:cNvSpPr/>
          <p:nvPr/>
        </p:nvSpPr>
        <p:spPr>
          <a:xfrm>
            <a:off x="7897432"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198" name="Rectangle: Rounded Corners 197">
            <a:extLst>
              <a:ext uri="{FF2B5EF4-FFF2-40B4-BE49-F238E27FC236}">
                <a16:creationId xmlns:a16="http://schemas.microsoft.com/office/drawing/2014/main" id="{FDA17B89-0260-4111-A52C-0AB399AB3324}"/>
              </a:ext>
            </a:extLst>
          </p:cNvPr>
          <p:cNvSpPr/>
          <p:nvPr/>
        </p:nvSpPr>
        <p:spPr>
          <a:xfrm>
            <a:off x="850973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pic>
        <p:nvPicPr>
          <p:cNvPr id="199" name="Picture 22" descr="Image result for robot arm icon">
            <a:extLst>
              <a:ext uri="{FF2B5EF4-FFF2-40B4-BE49-F238E27FC236}">
                <a16:creationId xmlns:a16="http://schemas.microsoft.com/office/drawing/2014/main" id="{3CC92733-0EF1-4EDA-AFE5-CC564BC8453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79193"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0" name="Picture 26" descr="Related image">
            <a:extLst>
              <a:ext uri="{FF2B5EF4-FFF2-40B4-BE49-F238E27FC236}">
                <a16:creationId xmlns:a16="http://schemas.microsoft.com/office/drawing/2014/main" id="{25C7B783-99C9-4338-9C4E-8A36ADB4C5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19790"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1" name="Picture 28" descr="Related image">
            <a:extLst>
              <a:ext uri="{FF2B5EF4-FFF2-40B4-BE49-F238E27FC236}">
                <a16:creationId xmlns:a16="http://schemas.microsoft.com/office/drawing/2014/main" id="{DFF33E34-8DFA-4EA3-A019-3D0DC8B512E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7948357" y="5860421"/>
            <a:ext cx="495511" cy="358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2" name="Picture 30" descr="Related image">
            <a:extLst>
              <a:ext uri="{FF2B5EF4-FFF2-40B4-BE49-F238E27FC236}">
                <a16:creationId xmlns:a16="http://schemas.microsoft.com/office/drawing/2014/main" id="{F735E3F8-364B-4BF8-9828-D5AA09F746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631301"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203" name="Rectangle: Rounded Corners 202">
            <a:extLst>
              <a:ext uri="{FF2B5EF4-FFF2-40B4-BE49-F238E27FC236}">
                <a16:creationId xmlns:a16="http://schemas.microsoft.com/office/drawing/2014/main" id="{0B9EDD66-D56D-4E86-B5C1-6943FED78919}"/>
              </a:ext>
            </a:extLst>
          </p:cNvPr>
          <p:cNvSpPr/>
          <p:nvPr/>
        </p:nvSpPr>
        <p:spPr>
          <a:xfrm>
            <a:off x="9453768"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4" name="Rectangle: Rounded Corners 203">
            <a:extLst>
              <a:ext uri="{FF2B5EF4-FFF2-40B4-BE49-F238E27FC236}">
                <a16:creationId xmlns:a16="http://schemas.microsoft.com/office/drawing/2014/main" id="{2DA4979E-5BE8-4882-A751-891B79DD3FCE}"/>
              </a:ext>
            </a:extLst>
          </p:cNvPr>
          <p:cNvSpPr/>
          <p:nvPr/>
        </p:nvSpPr>
        <p:spPr>
          <a:xfrm>
            <a:off x="10082020"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5" name="Rectangle: Rounded Corners 204">
            <a:extLst>
              <a:ext uri="{FF2B5EF4-FFF2-40B4-BE49-F238E27FC236}">
                <a16:creationId xmlns:a16="http://schemas.microsoft.com/office/drawing/2014/main" id="{8131138E-4BBE-4348-8EAD-D0FC30D6499D}"/>
              </a:ext>
            </a:extLst>
          </p:cNvPr>
          <p:cNvSpPr/>
          <p:nvPr/>
        </p:nvSpPr>
        <p:spPr>
          <a:xfrm>
            <a:off x="1071027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sp>
        <p:nvSpPr>
          <p:cNvPr id="206" name="Rectangle: Rounded Corners 205">
            <a:extLst>
              <a:ext uri="{FF2B5EF4-FFF2-40B4-BE49-F238E27FC236}">
                <a16:creationId xmlns:a16="http://schemas.microsoft.com/office/drawing/2014/main" id="{35C5393C-344B-4B2C-9030-55AE440D1C9C}"/>
              </a:ext>
            </a:extLst>
          </p:cNvPr>
          <p:cNvSpPr/>
          <p:nvPr/>
        </p:nvSpPr>
        <p:spPr>
          <a:xfrm>
            <a:off x="11322571" y="5833536"/>
            <a:ext cx="592719" cy="41419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pic>
        <p:nvPicPr>
          <p:cNvPr id="207" name="Picture 22" descr="Image result for robot arm icon">
            <a:extLst>
              <a:ext uri="{FF2B5EF4-FFF2-40B4-BE49-F238E27FC236}">
                <a16:creationId xmlns:a16="http://schemas.microsoft.com/office/drawing/2014/main" id="{A25C217D-8061-4792-B9BF-8F019B219A6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92033" y="5863777"/>
            <a:ext cx="340292" cy="3402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8" name="Picture 26" descr="Related image">
            <a:extLst>
              <a:ext uri="{FF2B5EF4-FFF2-40B4-BE49-F238E27FC236}">
                <a16:creationId xmlns:a16="http://schemas.microsoft.com/office/drawing/2014/main" id="{BC4056D0-70C4-4960-8571-128D5C8F1FC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32629" y="5897202"/>
            <a:ext cx="291500" cy="2915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09" name="Picture 28" descr="Related image">
            <a:extLst>
              <a:ext uri="{FF2B5EF4-FFF2-40B4-BE49-F238E27FC236}">
                <a16:creationId xmlns:a16="http://schemas.microsoft.com/office/drawing/2014/main" id="{09FF666C-CC00-4DCE-B3A1-1A8A6A8C4EE0}"/>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10761197" y="5873076"/>
            <a:ext cx="495511" cy="33801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pic>
        <p:nvPicPr>
          <p:cNvPr id="210" name="Picture 30" descr="Related image">
            <a:extLst>
              <a:ext uri="{FF2B5EF4-FFF2-40B4-BE49-F238E27FC236}">
                <a16:creationId xmlns:a16="http://schemas.microsoft.com/office/drawing/2014/main" id="{E5AFF348-E0B6-4D47-BD10-E31CC42CAC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444141" y="5886844"/>
            <a:ext cx="349579" cy="3495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pic>
      <p:sp>
        <p:nvSpPr>
          <p:cNvPr id="216" name="TextBox 215">
            <a:extLst>
              <a:ext uri="{FF2B5EF4-FFF2-40B4-BE49-F238E27FC236}">
                <a16:creationId xmlns:a16="http://schemas.microsoft.com/office/drawing/2014/main" id="{3B3D1B07-21B0-45DF-9ECC-E5599C0AB63F}"/>
              </a:ext>
            </a:extLst>
          </p:cNvPr>
          <p:cNvSpPr txBox="1"/>
          <p:nvPr/>
        </p:nvSpPr>
        <p:spPr>
          <a:xfrm>
            <a:off x="290748" y="5281218"/>
            <a:ext cx="123423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SCADA / DCS</a:t>
            </a:r>
          </a:p>
        </p:txBody>
      </p:sp>
      <p:sp>
        <p:nvSpPr>
          <p:cNvPr id="218" name="TextBox 217">
            <a:extLst>
              <a:ext uri="{FF2B5EF4-FFF2-40B4-BE49-F238E27FC236}">
                <a16:creationId xmlns:a16="http://schemas.microsoft.com/office/drawing/2014/main" id="{E27F68FF-B3D9-425B-8585-FBFE7E973687}"/>
              </a:ext>
            </a:extLst>
          </p:cNvPr>
          <p:cNvSpPr txBox="1"/>
          <p:nvPr/>
        </p:nvSpPr>
        <p:spPr>
          <a:xfrm>
            <a:off x="232831" y="4522286"/>
            <a:ext cx="1347498"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Industrial DMZ</a:t>
            </a:r>
          </a:p>
        </p:txBody>
      </p:sp>
      <p:sp>
        <p:nvSpPr>
          <p:cNvPr id="219" name="TextBox 218">
            <a:extLst>
              <a:ext uri="{FF2B5EF4-FFF2-40B4-BE49-F238E27FC236}">
                <a16:creationId xmlns:a16="http://schemas.microsoft.com/office/drawing/2014/main" id="{03109919-58F7-44BE-9BC8-00BF2E781DB0}"/>
              </a:ext>
            </a:extLst>
          </p:cNvPr>
          <p:cNvSpPr txBox="1"/>
          <p:nvPr/>
        </p:nvSpPr>
        <p:spPr>
          <a:xfrm>
            <a:off x="351414" y="3016204"/>
            <a:ext cx="99514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Enterprise</a:t>
            </a:r>
          </a:p>
        </p:txBody>
      </p:sp>
      <p:sp>
        <p:nvSpPr>
          <p:cNvPr id="221" name="TextBox 220">
            <a:extLst>
              <a:ext uri="{FF2B5EF4-FFF2-40B4-BE49-F238E27FC236}">
                <a16:creationId xmlns:a16="http://schemas.microsoft.com/office/drawing/2014/main" id="{830E129D-5053-40D1-B391-701F3E4452FE}"/>
              </a:ext>
            </a:extLst>
          </p:cNvPr>
          <p:cNvSpPr txBox="1"/>
          <p:nvPr/>
        </p:nvSpPr>
        <p:spPr>
          <a:xfrm>
            <a:off x="135504" y="5968228"/>
            <a:ext cx="1474890" cy="318286"/>
          </a:xfrm>
          <a:prstGeom prst="rect">
            <a:avLst/>
          </a:prstGeom>
          <a:noFill/>
        </p:spPr>
        <p:txBody>
          <a:bodyPr wrap="none" rtlCol="0">
            <a:spAutoFit/>
          </a:bodyPr>
          <a:lstStyle/>
          <a:p>
            <a:pPr defTabSz="932597">
              <a:defRPr/>
            </a:pPr>
            <a:r>
              <a:rPr lang="en-US" sz="1428" b="1" dirty="0">
                <a:solidFill>
                  <a:srgbClr val="202234"/>
                </a:solidFill>
                <a:effectLst>
                  <a:outerShdw blurRad="38100" dist="38100" dir="2700000" algn="tl">
                    <a:srgbClr val="000000">
                      <a:alpha val="43137"/>
                    </a:srgbClr>
                  </a:outerShdw>
                </a:effectLst>
                <a:latin typeface="Franklin Gothic Book"/>
              </a:rPr>
              <a:t>Production Floor</a:t>
            </a:r>
          </a:p>
        </p:txBody>
      </p:sp>
      <p:cxnSp>
        <p:nvCxnSpPr>
          <p:cNvPr id="213" name="Connector: Elbow 212">
            <a:extLst>
              <a:ext uri="{FF2B5EF4-FFF2-40B4-BE49-F238E27FC236}">
                <a16:creationId xmlns:a16="http://schemas.microsoft.com/office/drawing/2014/main" id="{B6BB1264-DB30-4BFA-8940-C8ECC6B8BA30}"/>
              </a:ext>
            </a:extLst>
          </p:cNvPr>
          <p:cNvCxnSpPr>
            <a:cxnSpLocks/>
          </p:cNvCxnSpPr>
          <p:nvPr/>
        </p:nvCxnSpPr>
        <p:spPr>
          <a:xfrm rot="5400000" flipH="1" flipV="1">
            <a:off x="2508044" y="4127721"/>
            <a:ext cx="498264" cy="146115"/>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cxnSp>
        <p:nvCxnSpPr>
          <p:cNvPr id="150" name="Straight Connector 149">
            <a:extLst>
              <a:ext uri="{FF2B5EF4-FFF2-40B4-BE49-F238E27FC236}">
                <a16:creationId xmlns:a16="http://schemas.microsoft.com/office/drawing/2014/main" id="{5E90F6BD-2929-48AA-B125-ABC9BF862A69}"/>
              </a:ext>
            </a:extLst>
          </p:cNvPr>
          <p:cNvCxnSpPr>
            <a:cxnSpLocks/>
          </p:cNvCxnSpPr>
          <p:nvPr/>
        </p:nvCxnSpPr>
        <p:spPr>
          <a:xfrm>
            <a:off x="3229477" y="3171985"/>
            <a:ext cx="0" cy="762435"/>
          </a:xfrm>
          <a:prstGeom prst="line">
            <a:avLst/>
          </a:prstGeom>
        </p:spPr>
        <p:style>
          <a:lnRef idx="3">
            <a:schemeClr val="accent4"/>
          </a:lnRef>
          <a:fillRef idx="0">
            <a:schemeClr val="accent4"/>
          </a:fillRef>
          <a:effectRef idx="2">
            <a:schemeClr val="accent4"/>
          </a:effectRef>
          <a:fontRef idx="minor">
            <a:schemeClr val="tx1"/>
          </a:fontRef>
        </p:style>
      </p:cxnSp>
      <p:pic>
        <p:nvPicPr>
          <p:cNvPr id="214" name="Picture 213">
            <a:extLst>
              <a:ext uri="{FF2B5EF4-FFF2-40B4-BE49-F238E27FC236}">
                <a16:creationId xmlns:a16="http://schemas.microsoft.com/office/drawing/2014/main" id="{0CC908B9-F78E-4B50-9DD8-B6AEFF17EDDA}"/>
              </a:ext>
            </a:extLst>
          </p:cNvPr>
          <p:cNvPicPr>
            <a:picLocks noChangeAspect="1"/>
          </p:cNvPicPr>
          <p:nvPr/>
        </p:nvPicPr>
        <p:blipFill>
          <a:blip r:embed="rId20"/>
          <a:stretch>
            <a:fillRect/>
          </a:stretch>
        </p:blipFill>
        <p:spPr>
          <a:xfrm>
            <a:off x="10119538" y="2545242"/>
            <a:ext cx="1271491" cy="1169377"/>
          </a:xfrm>
          <a:prstGeom prst="rect">
            <a:avLst/>
          </a:prstGeom>
        </p:spPr>
      </p:pic>
      <p:pic>
        <p:nvPicPr>
          <p:cNvPr id="171" name="Picture 2" descr="Image result for firewall icon">
            <a:extLst>
              <a:ext uri="{FF2B5EF4-FFF2-40B4-BE49-F238E27FC236}">
                <a16:creationId xmlns:a16="http://schemas.microsoft.com/office/drawing/2014/main" id="{573E5AE1-E8BA-41A6-9EAF-B7A18EE9B5F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255573" y="2231044"/>
            <a:ext cx="553915" cy="553915"/>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A7165AC5-A943-4EC2-B7B4-3A86B4F72982}"/>
              </a:ext>
            </a:extLst>
          </p:cNvPr>
          <p:cNvSpPr txBox="1"/>
          <p:nvPr/>
        </p:nvSpPr>
        <p:spPr>
          <a:xfrm>
            <a:off x="1381845" y="3434345"/>
            <a:ext cx="364913" cy="382308"/>
          </a:xfrm>
          <a:prstGeom prst="rect">
            <a:avLst/>
          </a:prstGeom>
          <a:noFill/>
        </p:spPr>
        <p:txBody>
          <a:bodyPr wrap="none" rtlCol="0">
            <a:spAutoFit/>
          </a:bodyPr>
          <a:lstStyle/>
          <a:p>
            <a:pPr defTabSz="932597">
              <a:defRPr/>
            </a:pPr>
            <a:r>
              <a:rPr lang="en-US" sz="1836" dirty="0">
                <a:solidFill>
                  <a:srgbClr val="202234"/>
                </a:solidFill>
                <a:latin typeface="Franklin Gothic Book"/>
              </a:rPr>
              <a:t>IT</a:t>
            </a:r>
          </a:p>
        </p:txBody>
      </p:sp>
      <p:sp>
        <p:nvSpPr>
          <p:cNvPr id="238" name="TextBox 237">
            <a:extLst>
              <a:ext uri="{FF2B5EF4-FFF2-40B4-BE49-F238E27FC236}">
                <a16:creationId xmlns:a16="http://schemas.microsoft.com/office/drawing/2014/main" id="{FAA1D4C4-73C0-4E87-8536-39B4F9F6E4DB}"/>
              </a:ext>
            </a:extLst>
          </p:cNvPr>
          <p:cNvSpPr txBox="1"/>
          <p:nvPr/>
        </p:nvSpPr>
        <p:spPr>
          <a:xfrm>
            <a:off x="1340384" y="3816325"/>
            <a:ext cx="449341" cy="382308"/>
          </a:xfrm>
          <a:prstGeom prst="rect">
            <a:avLst/>
          </a:prstGeom>
          <a:noFill/>
        </p:spPr>
        <p:txBody>
          <a:bodyPr wrap="none" rtlCol="0">
            <a:spAutoFit/>
          </a:bodyPr>
          <a:lstStyle/>
          <a:p>
            <a:pPr defTabSz="932597">
              <a:defRPr/>
            </a:pPr>
            <a:r>
              <a:rPr lang="en-US" sz="1836" dirty="0">
                <a:solidFill>
                  <a:srgbClr val="202234"/>
                </a:solidFill>
                <a:latin typeface="Franklin Gothic Book"/>
              </a:rPr>
              <a:t>OT</a:t>
            </a:r>
          </a:p>
        </p:txBody>
      </p:sp>
      <p:pic>
        <p:nvPicPr>
          <p:cNvPr id="243" name="Picture 10" descr="Related image">
            <a:extLst>
              <a:ext uri="{FF2B5EF4-FFF2-40B4-BE49-F238E27FC236}">
                <a16:creationId xmlns:a16="http://schemas.microsoft.com/office/drawing/2014/main" id="{A2EBB191-525E-4816-B489-D1737984C5A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58700" y="3256883"/>
            <a:ext cx="385882" cy="34076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Related image">
            <a:extLst>
              <a:ext uri="{FF2B5EF4-FFF2-40B4-BE49-F238E27FC236}">
                <a16:creationId xmlns:a16="http://schemas.microsoft.com/office/drawing/2014/main" id="{C60793AE-C179-48FE-A6CB-5C93F34F18D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08785" y="2501941"/>
            <a:ext cx="553603" cy="452318"/>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0" descr="Related image">
            <a:extLst>
              <a:ext uri="{FF2B5EF4-FFF2-40B4-BE49-F238E27FC236}">
                <a16:creationId xmlns:a16="http://schemas.microsoft.com/office/drawing/2014/main" id="{1C307680-762F-480A-B4BB-8EBB2CB5666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4316" y="3334713"/>
            <a:ext cx="375913" cy="34076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4" descr="Related image">
            <a:extLst>
              <a:ext uri="{FF2B5EF4-FFF2-40B4-BE49-F238E27FC236}">
                <a16:creationId xmlns:a16="http://schemas.microsoft.com/office/drawing/2014/main" id="{4F7C9F66-CA6C-4988-9B11-2EF064869D3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40762" y="2501941"/>
            <a:ext cx="553603" cy="452318"/>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8" descr="Image result for printer icon">
            <a:extLst>
              <a:ext uri="{FF2B5EF4-FFF2-40B4-BE49-F238E27FC236}">
                <a16:creationId xmlns:a16="http://schemas.microsoft.com/office/drawing/2014/main" id="{CA08709C-4217-4744-A425-CE94120E2F1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59082" y="3297969"/>
            <a:ext cx="390109" cy="39010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6" descr="Image result for pc icon">
            <a:extLst>
              <a:ext uri="{FF2B5EF4-FFF2-40B4-BE49-F238E27FC236}">
                <a16:creationId xmlns:a16="http://schemas.microsoft.com/office/drawing/2014/main" id="{E41861A2-C03A-47B9-97F6-D8F14C6415E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24273" y="2539954"/>
            <a:ext cx="456849" cy="456849"/>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A8EB4643-D196-41C2-B41E-87201E28F549}"/>
              </a:ext>
            </a:extLst>
          </p:cNvPr>
          <p:cNvSpPr txBox="1"/>
          <p:nvPr/>
        </p:nvSpPr>
        <p:spPr>
          <a:xfrm>
            <a:off x="-2621980" y="7194453"/>
            <a:ext cx="435215" cy="206261"/>
          </a:xfrm>
          <a:prstGeom prst="rect">
            <a:avLst/>
          </a:prstGeom>
          <a:noFill/>
        </p:spPr>
        <p:txBody>
          <a:bodyPr wrap="none" rtlCol="0">
            <a:spAutoFit/>
          </a:bodyPr>
          <a:lstStyle/>
          <a:p>
            <a:pPr algn="ctr" defTabSz="932597">
              <a:defRPr/>
            </a:pPr>
            <a:r>
              <a:rPr lang="en-US" sz="714" dirty="0">
                <a:solidFill>
                  <a:srgbClr val="202234"/>
                </a:solidFill>
                <a:latin typeface="Franklin Gothic Book"/>
              </a:rPr>
              <a:t>NGFW</a:t>
            </a:r>
          </a:p>
        </p:txBody>
      </p:sp>
      <p:cxnSp>
        <p:nvCxnSpPr>
          <p:cNvPr id="264" name="Straight Connector 263">
            <a:extLst>
              <a:ext uri="{FF2B5EF4-FFF2-40B4-BE49-F238E27FC236}">
                <a16:creationId xmlns:a16="http://schemas.microsoft.com/office/drawing/2014/main" id="{2B85E62E-4A3F-42F0-BEE1-173E7590E802}"/>
              </a:ext>
            </a:extLst>
          </p:cNvPr>
          <p:cNvCxnSpPr>
            <a:cxnSpLocks/>
          </p:cNvCxnSpPr>
          <p:nvPr/>
        </p:nvCxnSpPr>
        <p:spPr>
          <a:xfrm flipH="1" flipV="1">
            <a:off x="2274834" y="3184619"/>
            <a:ext cx="9788" cy="1409989"/>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cxnSp>
        <p:nvCxnSpPr>
          <p:cNvPr id="268" name="Straight Connector 267">
            <a:extLst>
              <a:ext uri="{FF2B5EF4-FFF2-40B4-BE49-F238E27FC236}">
                <a16:creationId xmlns:a16="http://schemas.microsoft.com/office/drawing/2014/main" id="{A59F949E-9FDE-4436-89E6-8C1A8CA917CA}"/>
              </a:ext>
            </a:extLst>
          </p:cNvPr>
          <p:cNvCxnSpPr>
            <a:cxnSpLocks/>
          </p:cNvCxnSpPr>
          <p:nvPr/>
        </p:nvCxnSpPr>
        <p:spPr>
          <a:xfrm flipH="1">
            <a:off x="2274834" y="4594608"/>
            <a:ext cx="285691" cy="0"/>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pic>
        <p:nvPicPr>
          <p:cNvPr id="54" name="Picture 2" descr="Related image">
            <a:extLst>
              <a:ext uri="{FF2B5EF4-FFF2-40B4-BE49-F238E27FC236}">
                <a16:creationId xmlns:a16="http://schemas.microsoft.com/office/drawing/2014/main" id="{EFD0AEA3-8A5B-4178-A338-5F9673AC57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8"/>
          <a:stretch/>
        </p:blipFill>
        <p:spPr bwMode="auto">
          <a:xfrm>
            <a:off x="2373475" y="4447431"/>
            <a:ext cx="634702" cy="306234"/>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firewall icon">
            <a:extLst>
              <a:ext uri="{FF2B5EF4-FFF2-40B4-BE49-F238E27FC236}">
                <a16:creationId xmlns:a16="http://schemas.microsoft.com/office/drawing/2014/main" id="{8151F098-C894-496C-9771-9D118B330D9C}"/>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0666" y="3530077"/>
            <a:ext cx="553915" cy="553915"/>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484D1B4C-95FD-4D7E-9F0A-0EEC7CC3B2A6}"/>
              </a:ext>
            </a:extLst>
          </p:cNvPr>
          <p:cNvSpPr txBox="1"/>
          <p:nvPr/>
        </p:nvSpPr>
        <p:spPr>
          <a:xfrm>
            <a:off x="1890632" y="4000613"/>
            <a:ext cx="435215" cy="206261"/>
          </a:xfrm>
          <a:prstGeom prst="rect">
            <a:avLst/>
          </a:prstGeom>
          <a:noFill/>
        </p:spPr>
        <p:txBody>
          <a:bodyPr wrap="none" rtlCol="0">
            <a:spAutoFit/>
          </a:bodyPr>
          <a:lstStyle/>
          <a:p>
            <a:pPr algn="ctr" defTabSz="932597">
              <a:defRPr/>
            </a:pPr>
            <a:r>
              <a:rPr lang="en-US" sz="714" dirty="0">
                <a:solidFill>
                  <a:srgbClr val="202234"/>
                </a:solidFill>
                <a:latin typeface="Franklin Gothic Book"/>
              </a:rPr>
              <a:t>NGFW</a:t>
            </a:r>
          </a:p>
        </p:txBody>
      </p:sp>
      <p:cxnSp>
        <p:nvCxnSpPr>
          <p:cNvPr id="131" name="Connector: Elbow 130">
            <a:extLst>
              <a:ext uri="{FF2B5EF4-FFF2-40B4-BE49-F238E27FC236}">
                <a16:creationId xmlns:a16="http://schemas.microsoft.com/office/drawing/2014/main" id="{18A88F15-9778-4ACF-A56B-4FCA47725188}"/>
              </a:ext>
            </a:extLst>
          </p:cNvPr>
          <p:cNvCxnSpPr>
            <a:cxnSpLocks/>
          </p:cNvCxnSpPr>
          <p:nvPr/>
        </p:nvCxnSpPr>
        <p:spPr>
          <a:xfrm rot="5400000" flipH="1" flipV="1">
            <a:off x="4953541" y="4080376"/>
            <a:ext cx="393876" cy="100119"/>
          </a:xfrm>
          <a:prstGeom prst="bentConnector2">
            <a:avLst/>
          </a:prstGeom>
          <a:ln>
            <a:solidFill>
              <a:schemeClr val="tx2">
                <a:lumMod val="75000"/>
                <a:lumOff val="25000"/>
              </a:schemeClr>
            </a:solidFill>
            <a:prstDash val="sysDot"/>
          </a:ln>
        </p:spPr>
        <p:style>
          <a:lnRef idx="3">
            <a:schemeClr val="accent5"/>
          </a:lnRef>
          <a:fillRef idx="0">
            <a:schemeClr val="accent5"/>
          </a:fillRef>
          <a:effectRef idx="2">
            <a:schemeClr val="accent5"/>
          </a:effectRef>
          <a:fontRef idx="minor">
            <a:schemeClr val="tx1"/>
          </a:fontRef>
        </p:style>
      </p:cxnSp>
      <p:sp>
        <p:nvSpPr>
          <p:cNvPr id="99" name="Arrow: Down 98">
            <a:extLst>
              <a:ext uri="{FF2B5EF4-FFF2-40B4-BE49-F238E27FC236}">
                <a16:creationId xmlns:a16="http://schemas.microsoft.com/office/drawing/2014/main" id="{F5FB2B87-8318-47EB-9B15-CA9ED1FA0003}"/>
              </a:ext>
            </a:extLst>
          </p:cNvPr>
          <p:cNvSpPr/>
          <p:nvPr/>
        </p:nvSpPr>
        <p:spPr>
          <a:xfrm rot="10800000">
            <a:off x="5042201" y="4281633"/>
            <a:ext cx="124713" cy="117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632">
              <a:solidFill>
                <a:srgbClr val="FFFFFF"/>
              </a:solidFill>
              <a:latin typeface="Franklin Gothic Book"/>
            </a:endParaRPr>
          </a:p>
        </p:txBody>
      </p:sp>
      <p:cxnSp>
        <p:nvCxnSpPr>
          <p:cNvPr id="297" name="Straight Connector 296">
            <a:extLst>
              <a:ext uri="{FF2B5EF4-FFF2-40B4-BE49-F238E27FC236}">
                <a16:creationId xmlns:a16="http://schemas.microsoft.com/office/drawing/2014/main" id="{1E40B015-6D24-4949-9363-487CF66251D4}"/>
              </a:ext>
            </a:extLst>
          </p:cNvPr>
          <p:cNvCxnSpPr>
            <a:cxnSpLocks/>
          </p:cNvCxnSpPr>
          <p:nvPr/>
        </p:nvCxnSpPr>
        <p:spPr>
          <a:xfrm>
            <a:off x="5098112" y="3158724"/>
            <a:ext cx="0" cy="701998"/>
          </a:xfrm>
          <a:prstGeom prst="line">
            <a:avLst/>
          </a:prstGeom>
        </p:spPr>
        <p:style>
          <a:lnRef idx="3">
            <a:schemeClr val="accent4"/>
          </a:lnRef>
          <a:fillRef idx="0">
            <a:schemeClr val="accent4"/>
          </a:fillRef>
          <a:effectRef idx="2">
            <a:schemeClr val="accent4"/>
          </a:effectRef>
          <a:fontRef idx="minor">
            <a:schemeClr val="tx1"/>
          </a:fontRef>
        </p:style>
      </p:cxnSp>
      <p:sp>
        <p:nvSpPr>
          <p:cNvPr id="298" name="TextBox 297">
            <a:extLst>
              <a:ext uri="{FF2B5EF4-FFF2-40B4-BE49-F238E27FC236}">
                <a16:creationId xmlns:a16="http://schemas.microsoft.com/office/drawing/2014/main" id="{701726DC-1434-44C4-8A3C-1CFB1D85E44E}"/>
              </a:ext>
            </a:extLst>
          </p:cNvPr>
          <p:cNvSpPr txBox="1"/>
          <p:nvPr/>
        </p:nvSpPr>
        <p:spPr>
          <a:xfrm>
            <a:off x="5943512" y="3990571"/>
            <a:ext cx="863509" cy="318351"/>
          </a:xfrm>
          <a:prstGeom prst="rect">
            <a:avLst/>
          </a:prstGeom>
          <a:noFill/>
        </p:spPr>
        <p:txBody>
          <a:bodyPr wrap="square" rtlCol="0">
            <a:spAutoFit/>
          </a:bodyPr>
          <a:lstStyle/>
          <a:p>
            <a:pPr algn="ctr" defTabSz="932597">
              <a:defRPr/>
            </a:pPr>
            <a:r>
              <a:rPr lang="en-US" sz="714" dirty="0">
                <a:solidFill>
                  <a:srgbClr val="202234"/>
                </a:solidFill>
                <a:latin typeface="Franklin Gothic Book"/>
              </a:rPr>
              <a:t>Defender for IoT</a:t>
            </a:r>
          </a:p>
          <a:p>
            <a:pPr algn="ctr" defTabSz="932597">
              <a:defRPr/>
            </a:pPr>
            <a:r>
              <a:rPr lang="en-US" sz="714" dirty="0">
                <a:solidFill>
                  <a:srgbClr val="202234"/>
                </a:solidFill>
                <a:latin typeface="Franklin Gothic Book"/>
              </a:rPr>
              <a:t>Sensor</a:t>
            </a:r>
          </a:p>
        </p:txBody>
      </p:sp>
      <p:sp>
        <p:nvSpPr>
          <p:cNvPr id="260" name="Teardrop 259">
            <a:extLst>
              <a:ext uri="{FF2B5EF4-FFF2-40B4-BE49-F238E27FC236}">
                <a16:creationId xmlns:a16="http://schemas.microsoft.com/office/drawing/2014/main" id="{B473BC18-E77D-4EA0-97A2-94F8AA783A65}"/>
              </a:ext>
            </a:extLst>
          </p:cNvPr>
          <p:cNvSpPr/>
          <p:nvPr/>
        </p:nvSpPr>
        <p:spPr>
          <a:xfrm rot="8202605">
            <a:off x="10601189" y="2909021"/>
            <a:ext cx="46629" cy="48718"/>
          </a:xfrm>
          <a:prstGeom prst="teardrop">
            <a:avLst>
              <a:gd name="adj" fmla="val 1557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303" name="Teardrop 302">
            <a:extLst>
              <a:ext uri="{FF2B5EF4-FFF2-40B4-BE49-F238E27FC236}">
                <a16:creationId xmlns:a16="http://schemas.microsoft.com/office/drawing/2014/main" id="{35488ABA-A040-47DC-BF5D-3B847E459214}"/>
              </a:ext>
            </a:extLst>
          </p:cNvPr>
          <p:cNvSpPr/>
          <p:nvPr/>
        </p:nvSpPr>
        <p:spPr>
          <a:xfrm rot="8202605">
            <a:off x="10932364" y="2734804"/>
            <a:ext cx="46629" cy="48718"/>
          </a:xfrm>
          <a:prstGeom prst="teardrop">
            <a:avLst>
              <a:gd name="adj" fmla="val 155767"/>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304" name="Teardrop 303">
            <a:extLst>
              <a:ext uri="{FF2B5EF4-FFF2-40B4-BE49-F238E27FC236}">
                <a16:creationId xmlns:a16="http://schemas.microsoft.com/office/drawing/2014/main" id="{4580DBA3-D023-4B8F-BDDC-A9E44FAF20B9}"/>
              </a:ext>
            </a:extLst>
          </p:cNvPr>
          <p:cNvSpPr/>
          <p:nvPr/>
        </p:nvSpPr>
        <p:spPr>
          <a:xfrm rot="8202605">
            <a:off x="10530723" y="2728960"/>
            <a:ext cx="46629" cy="48718"/>
          </a:xfrm>
          <a:prstGeom prst="teardrop">
            <a:avLst>
              <a:gd name="adj" fmla="val 155767"/>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305" name="Teardrop 304">
            <a:extLst>
              <a:ext uri="{FF2B5EF4-FFF2-40B4-BE49-F238E27FC236}">
                <a16:creationId xmlns:a16="http://schemas.microsoft.com/office/drawing/2014/main" id="{6F1864A7-4671-4817-AFD8-D078B71BC23B}"/>
              </a:ext>
            </a:extLst>
          </p:cNvPr>
          <p:cNvSpPr/>
          <p:nvPr/>
        </p:nvSpPr>
        <p:spPr>
          <a:xfrm rot="8202605">
            <a:off x="10758117" y="2751756"/>
            <a:ext cx="46629" cy="48718"/>
          </a:xfrm>
          <a:prstGeom prst="teardrop">
            <a:avLst>
              <a:gd name="adj" fmla="val 155767"/>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306" name="Teardrop 305">
            <a:extLst>
              <a:ext uri="{FF2B5EF4-FFF2-40B4-BE49-F238E27FC236}">
                <a16:creationId xmlns:a16="http://schemas.microsoft.com/office/drawing/2014/main" id="{CFD5B992-9963-42B4-AEEE-1D06657F0B76}"/>
              </a:ext>
            </a:extLst>
          </p:cNvPr>
          <p:cNvSpPr/>
          <p:nvPr/>
        </p:nvSpPr>
        <p:spPr>
          <a:xfrm rot="8202605">
            <a:off x="11043494" y="2950621"/>
            <a:ext cx="46629" cy="48718"/>
          </a:xfrm>
          <a:prstGeom prst="teardrop">
            <a:avLst>
              <a:gd name="adj" fmla="val 155767"/>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2" name="Rectangle 1">
            <a:extLst>
              <a:ext uri="{FF2B5EF4-FFF2-40B4-BE49-F238E27FC236}">
                <a16:creationId xmlns:a16="http://schemas.microsoft.com/office/drawing/2014/main" id="{E62ED5DB-3735-407E-A7FD-4373238C2634}"/>
              </a:ext>
            </a:extLst>
          </p:cNvPr>
          <p:cNvSpPr/>
          <p:nvPr/>
        </p:nvSpPr>
        <p:spPr>
          <a:xfrm>
            <a:off x="3967631"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133" name="Rectangle 132">
            <a:extLst>
              <a:ext uri="{FF2B5EF4-FFF2-40B4-BE49-F238E27FC236}">
                <a16:creationId xmlns:a16="http://schemas.microsoft.com/office/drawing/2014/main" id="{5CE850C1-CB73-46E8-BDDA-39896D93EB9B}"/>
              </a:ext>
            </a:extLst>
          </p:cNvPr>
          <p:cNvSpPr/>
          <p:nvPr/>
        </p:nvSpPr>
        <p:spPr>
          <a:xfrm>
            <a:off x="6690730"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134" name="Rectangle 133">
            <a:extLst>
              <a:ext uri="{FF2B5EF4-FFF2-40B4-BE49-F238E27FC236}">
                <a16:creationId xmlns:a16="http://schemas.microsoft.com/office/drawing/2014/main" id="{98FE4A49-094F-4397-8D72-1D5DC2B089F8}"/>
              </a:ext>
            </a:extLst>
          </p:cNvPr>
          <p:cNvSpPr/>
          <p:nvPr/>
        </p:nvSpPr>
        <p:spPr>
          <a:xfrm>
            <a:off x="9480692" y="4843527"/>
            <a:ext cx="924969" cy="286306"/>
          </a:xfrm>
          <a:prstGeom prst="rect">
            <a:avLst/>
          </a:prstGeom>
        </p:spPr>
        <p:txBody>
          <a:bodyPr wrap="none">
            <a:spAutoFit/>
          </a:bodyPr>
          <a:lstStyle/>
          <a:p>
            <a:pPr defTabSz="932597">
              <a:defRPr/>
            </a:pPr>
            <a:r>
              <a:rPr lang="en-US" sz="1224" dirty="0">
                <a:solidFill>
                  <a:srgbClr val="FF0000"/>
                </a:solidFill>
                <a:effectLst>
                  <a:outerShdw blurRad="38100" dist="38100" dir="2700000" algn="tl">
                    <a:srgbClr val="000000">
                      <a:alpha val="43137"/>
                    </a:srgbClr>
                  </a:outerShdw>
                </a:effectLst>
                <a:latin typeface="Franklin Gothic Book"/>
              </a:rPr>
              <a:t>Air-Gapped</a:t>
            </a:r>
            <a:endParaRPr lang="en-US" sz="1224" dirty="0">
              <a:solidFill>
                <a:srgbClr val="FF0000"/>
              </a:solidFill>
              <a:latin typeface="Franklin Gothic Book"/>
            </a:endParaRPr>
          </a:p>
        </p:txBody>
      </p:sp>
      <p:sp>
        <p:nvSpPr>
          <p:cNvPr id="3" name="Rectangle 2">
            <a:extLst>
              <a:ext uri="{FF2B5EF4-FFF2-40B4-BE49-F238E27FC236}">
                <a16:creationId xmlns:a16="http://schemas.microsoft.com/office/drawing/2014/main" id="{E67D6E77-7C9A-4FAA-A023-F52F9711312E}"/>
              </a:ext>
            </a:extLst>
          </p:cNvPr>
          <p:cNvSpPr/>
          <p:nvPr/>
        </p:nvSpPr>
        <p:spPr>
          <a:xfrm>
            <a:off x="2943740"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6" name="Rectangle 135">
            <a:extLst>
              <a:ext uri="{FF2B5EF4-FFF2-40B4-BE49-F238E27FC236}">
                <a16:creationId xmlns:a16="http://schemas.microsoft.com/office/drawing/2014/main" id="{0BB10F82-F934-427B-94C9-61D0D70AA233}"/>
              </a:ext>
            </a:extLst>
          </p:cNvPr>
          <p:cNvSpPr/>
          <p:nvPr/>
        </p:nvSpPr>
        <p:spPr>
          <a:xfrm>
            <a:off x="4805956"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7" name="Rectangle 136">
            <a:extLst>
              <a:ext uri="{FF2B5EF4-FFF2-40B4-BE49-F238E27FC236}">
                <a16:creationId xmlns:a16="http://schemas.microsoft.com/office/drawing/2014/main" id="{BEFFA408-14EC-4134-91C8-6D1AEF120CDD}"/>
              </a:ext>
            </a:extLst>
          </p:cNvPr>
          <p:cNvSpPr/>
          <p:nvPr/>
        </p:nvSpPr>
        <p:spPr>
          <a:xfrm>
            <a:off x="7474906" y="3444331"/>
            <a:ext cx="361643" cy="222217"/>
          </a:xfrm>
          <a:prstGeom prst="rect">
            <a:avLst/>
          </a:prstGeom>
        </p:spPr>
        <p:txBody>
          <a:bodyPr wrap="none">
            <a:spAutoFit/>
          </a:bodyPr>
          <a:lstStyle/>
          <a:p>
            <a:pPr defTabSz="932597">
              <a:defRPr/>
            </a:pPr>
            <a:r>
              <a:rPr lang="en-US" sz="816" dirty="0">
                <a:solidFill>
                  <a:srgbClr val="202234"/>
                </a:solidFill>
                <a:latin typeface="Franklin Gothic Book"/>
              </a:rPr>
              <a:t>SSL</a:t>
            </a:r>
            <a:endParaRPr lang="en-US" sz="1836" dirty="0">
              <a:solidFill>
                <a:srgbClr val="202234"/>
              </a:solidFill>
              <a:latin typeface="Franklin Gothic Book"/>
            </a:endParaRPr>
          </a:p>
        </p:txBody>
      </p:sp>
      <p:sp>
        <p:nvSpPr>
          <p:cNvPr id="138" name="Rectangle 137">
            <a:extLst>
              <a:ext uri="{FF2B5EF4-FFF2-40B4-BE49-F238E27FC236}">
                <a16:creationId xmlns:a16="http://schemas.microsoft.com/office/drawing/2014/main" id="{B33319E8-B39B-4F3B-AC46-D8C0C11EC365}"/>
              </a:ext>
            </a:extLst>
          </p:cNvPr>
          <p:cNvSpPr/>
          <p:nvPr/>
        </p:nvSpPr>
        <p:spPr>
          <a:xfrm>
            <a:off x="4386303"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39" name="Rectangle 138">
            <a:extLst>
              <a:ext uri="{FF2B5EF4-FFF2-40B4-BE49-F238E27FC236}">
                <a16:creationId xmlns:a16="http://schemas.microsoft.com/office/drawing/2014/main" id="{E73C8AF5-B555-41DF-8B2A-9C0717F1F5DD}"/>
              </a:ext>
            </a:extLst>
          </p:cNvPr>
          <p:cNvSpPr/>
          <p:nvPr/>
        </p:nvSpPr>
        <p:spPr>
          <a:xfrm>
            <a:off x="7075790"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42" name="Rectangle 141">
            <a:extLst>
              <a:ext uri="{FF2B5EF4-FFF2-40B4-BE49-F238E27FC236}">
                <a16:creationId xmlns:a16="http://schemas.microsoft.com/office/drawing/2014/main" id="{2D9C8035-A904-44CD-8FA1-A62DF1BD8E2B}"/>
              </a:ext>
            </a:extLst>
          </p:cNvPr>
          <p:cNvSpPr/>
          <p:nvPr/>
        </p:nvSpPr>
        <p:spPr>
          <a:xfrm>
            <a:off x="9894422" y="4204257"/>
            <a:ext cx="731134" cy="270285"/>
          </a:xfrm>
          <a:prstGeom prst="rect">
            <a:avLst/>
          </a:prstGeom>
        </p:spPr>
        <p:txBody>
          <a:bodyPr wrap="none">
            <a:spAutoFit/>
          </a:bodyPr>
          <a:lstStyle/>
          <a:p>
            <a:pPr defTabSz="932597">
              <a:defRPr/>
            </a:pPr>
            <a:r>
              <a:rPr lang="en-US" sz="1122" dirty="0">
                <a:solidFill>
                  <a:srgbClr val="FFC000"/>
                </a:solidFill>
                <a:effectLst>
                  <a:outerShdw blurRad="38100" dist="38100" dir="2700000" algn="tl">
                    <a:srgbClr val="000000">
                      <a:alpha val="43137"/>
                    </a:srgbClr>
                  </a:outerShdw>
                </a:effectLst>
                <a:latin typeface="Franklin Gothic Book"/>
              </a:rPr>
              <a:t>One-Way</a:t>
            </a:r>
            <a:endParaRPr lang="en-US" sz="1122" dirty="0">
              <a:solidFill>
                <a:srgbClr val="FFC000"/>
              </a:solidFill>
              <a:latin typeface="Franklin Gothic Book"/>
            </a:endParaRPr>
          </a:p>
        </p:txBody>
      </p:sp>
      <p:sp>
        <p:nvSpPr>
          <p:cNvPr id="155" name="TextBox 154">
            <a:extLst>
              <a:ext uri="{FF2B5EF4-FFF2-40B4-BE49-F238E27FC236}">
                <a16:creationId xmlns:a16="http://schemas.microsoft.com/office/drawing/2014/main" id="{25B8D753-2E3B-4F70-8853-877444F15CFE}"/>
              </a:ext>
            </a:extLst>
          </p:cNvPr>
          <p:cNvSpPr txBox="1"/>
          <p:nvPr/>
        </p:nvSpPr>
        <p:spPr>
          <a:xfrm>
            <a:off x="7748712" y="3680284"/>
            <a:ext cx="555415" cy="206261"/>
          </a:xfrm>
          <a:prstGeom prst="rect">
            <a:avLst/>
          </a:prstGeom>
          <a:solidFill>
            <a:schemeClr val="bg2"/>
          </a:solidFill>
        </p:spPr>
        <p:txBody>
          <a:bodyPr wrap="squar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sp>
        <p:nvSpPr>
          <p:cNvPr id="163" name="TextBox 162">
            <a:extLst>
              <a:ext uri="{FF2B5EF4-FFF2-40B4-BE49-F238E27FC236}">
                <a16:creationId xmlns:a16="http://schemas.microsoft.com/office/drawing/2014/main" id="{41ED9D6F-8DBB-4F30-9E6C-D5057B650477}"/>
              </a:ext>
            </a:extLst>
          </p:cNvPr>
          <p:cNvSpPr txBox="1"/>
          <p:nvPr/>
        </p:nvSpPr>
        <p:spPr>
          <a:xfrm>
            <a:off x="5035132" y="3627668"/>
            <a:ext cx="413960" cy="206261"/>
          </a:xfrm>
          <a:prstGeom prst="rect">
            <a:avLst/>
          </a:prstGeom>
          <a:noFill/>
        </p:spPr>
        <p:txBody>
          <a:bodyPr wrap="non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sp>
        <p:nvSpPr>
          <p:cNvPr id="166" name="TextBox 165">
            <a:extLst>
              <a:ext uri="{FF2B5EF4-FFF2-40B4-BE49-F238E27FC236}">
                <a16:creationId xmlns:a16="http://schemas.microsoft.com/office/drawing/2014/main" id="{C63F4A6D-3902-48B7-86EF-34308AA0839C}"/>
              </a:ext>
            </a:extLst>
          </p:cNvPr>
          <p:cNvSpPr txBox="1"/>
          <p:nvPr/>
        </p:nvSpPr>
        <p:spPr>
          <a:xfrm>
            <a:off x="3166962" y="3611477"/>
            <a:ext cx="413960" cy="206261"/>
          </a:xfrm>
          <a:prstGeom prst="rect">
            <a:avLst/>
          </a:prstGeom>
          <a:noFill/>
        </p:spPr>
        <p:txBody>
          <a:bodyPr wrap="none" rtlCol="0">
            <a:spAutoFit/>
          </a:bodyPr>
          <a:lstStyle/>
          <a:p>
            <a:pPr defTabSz="932597">
              <a:defRPr/>
            </a:pPr>
            <a:r>
              <a:rPr lang="en-US" sz="714" dirty="0" err="1">
                <a:solidFill>
                  <a:srgbClr val="202234"/>
                </a:solidFill>
                <a:latin typeface="Franklin Gothic Book"/>
              </a:rPr>
              <a:t>Mgmt</a:t>
            </a:r>
            <a:endParaRPr lang="en-US" sz="714" dirty="0">
              <a:solidFill>
                <a:srgbClr val="202234"/>
              </a:solidFill>
              <a:latin typeface="Franklin Gothic Book"/>
            </a:endParaRPr>
          </a:p>
        </p:txBody>
      </p:sp>
      <p:sp>
        <p:nvSpPr>
          <p:cNvPr id="64" name="TextBox 63">
            <a:extLst>
              <a:ext uri="{FF2B5EF4-FFF2-40B4-BE49-F238E27FC236}">
                <a16:creationId xmlns:a16="http://schemas.microsoft.com/office/drawing/2014/main" id="{256C2A7D-149F-4748-8C97-91843B774026}"/>
              </a:ext>
            </a:extLst>
          </p:cNvPr>
          <p:cNvSpPr txBox="1"/>
          <p:nvPr/>
        </p:nvSpPr>
        <p:spPr>
          <a:xfrm>
            <a:off x="3529755" y="3988972"/>
            <a:ext cx="827595" cy="318351"/>
          </a:xfrm>
          <a:prstGeom prst="rect">
            <a:avLst/>
          </a:prstGeom>
          <a:noFill/>
        </p:spPr>
        <p:txBody>
          <a:bodyPr wrap="none" rtlCol="0">
            <a:spAutoFit/>
          </a:bodyPr>
          <a:lstStyle/>
          <a:p>
            <a:pPr algn="ctr" defTabSz="932597">
              <a:defRPr/>
            </a:pPr>
            <a:r>
              <a:rPr lang="en-US" sz="714" dirty="0">
                <a:solidFill>
                  <a:srgbClr val="202234"/>
                </a:solidFill>
                <a:latin typeface="Franklin Gothic Book"/>
              </a:rPr>
              <a:t>Defender for IoT</a:t>
            </a:r>
          </a:p>
          <a:p>
            <a:pPr algn="ctr" defTabSz="932597">
              <a:defRPr/>
            </a:pPr>
            <a:r>
              <a:rPr lang="en-US" sz="714" dirty="0">
                <a:solidFill>
                  <a:srgbClr val="202234"/>
                </a:solidFill>
                <a:latin typeface="Franklin Gothic Book"/>
              </a:rPr>
              <a:t>Sensor</a:t>
            </a:r>
          </a:p>
        </p:txBody>
      </p:sp>
      <p:cxnSp>
        <p:nvCxnSpPr>
          <p:cNvPr id="217" name="Straight Connector 216">
            <a:extLst>
              <a:ext uri="{FF2B5EF4-FFF2-40B4-BE49-F238E27FC236}">
                <a16:creationId xmlns:a16="http://schemas.microsoft.com/office/drawing/2014/main" id="{19DAFB9B-72FB-4E32-AEF1-366EC5EC20DF}"/>
              </a:ext>
            </a:extLst>
          </p:cNvPr>
          <p:cNvCxnSpPr>
            <a:cxnSpLocks/>
          </p:cNvCxnSpPr>
          <p:nvPr/>
        </p:nvCxnSpPr>
        <p:spPr>
          <a:xfrm>
            <a:off x="7800807" y="3158724"/>
            <a:ext cx="0" cy="73438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1" name="Straight Connector 150">
            <a:extLst>
              <a:ext uri="{FF2B5EF4-FFF2-40B4-BE49-F238E27FC236}">
                <a16:creationId xmlns:a16="http://schemas.microsoft.com/office/drawing/2014/main" id="{F0611350-934D-45E8-AB7D-DFDCD92CBFBA}"/>
              </a:ext>
            </a:extLst>
          </p:cNvPr>
          <p:cNvCxnSpPr>
            <a:cxnSpLocks/>
          </p:cNvCxnSpPr>
          <p:nvPr/>
        </p:nvCxnSpPr>
        <p:spPr>
          <a:xfrm flipH="1">
            <a:off x="7793365" y="3893104"/>
            <a:ext cx="51076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1" name="Straight Connector 160">
            <a:extLst>
              <a:ext uri="{FF2B5EF4-FFF2-40B4-BE49-F238E27FC236}">
                <a16:creationId xmlns:a16="http://schemas.microsoft.com/office/drawing/2014/main" id="{B0F8A32C-4A06-4076-9015-6B9CF239AC06}"/>
              </a:ext>
            </a:extLst>
          </p:cNvPr>
          <p:cNvCxnSpPr>
            <a:cxnSpLocks/>
          </p:cNvCxnSpPr>
          <p:nvPr/>
        </p:nvCxnSpPr>
        <p:spPr>
          <a:xfrm>
            <a:off x="3577652"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cxnSp>
        <p:nvCxnSpPr>
          <p:cNvPr id="162" name="Straight Connector 161">
            <a:extLst>
              <a:ext uri="{FF2B5EF4-FFF2-40B4-BE49-F238E27FC236}">
                <a16:creationId xmlns:a16="http://schemas.microsoft.com/office/drawing/2014/main" id="{DD28005F-054E-466B-B5C6-D56B8C04875B}"/>
              </a:ext>
            </a:extLst>
          </p:cNvPr>
          <p:cNvCxnSpPr>
            <a:cxnSpLocks/>
          </p:cNvCxnSpPr>
          <p:nvPr/>
        </p:nvCxnSpPr>
        <p:spPr>
          <a:xfrm>
            <a:off x="6487217"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cxnSp>
        <p:nvCxnSpPr>
          <p:cNvPr id="167" name="Straight Connector 166">
            <a:extLst>
              <a:ext uri="{FF2B5EF4-FFF2-40B4-BE49-F238E27FC236}">
                <a16:creationId xmlns:a16="http://schemas.microsoft.com/office/drawing/2014/main" id="{1E44A717-F07E-46F7-8884-0DAF1D6E2DE9}"/>
              </a:ext>
            </a:extLst>
          </p:cNvPr>
          <p:cNvCxnSpPr>
            <a:cxnSpLocks/>
          </p:cNvCxnSpPr>
          <p:nvPr/>
        </p:nvCxnSpPr>
        <p:spPr>
          <a:xfrm>
            <a:off x="9247723" y="4874197"/>
            <a:ext cx="0" cy="1336893"/>
          </a:xfrm>
          <a:prstGeom prst="line">
            <a:avLst/>
          </a:prstGeom>
          <a:ln>
            <a:prstDash val="dashDot"/>
          </a:ln>
        </p:spPr>
        <p:style>
          <a:lnRef idx="3">
            <a:schemeClr val="accent6"/>
          </a:lnRef>
          <a:fillRef idx="0">
            <a:schemeClr val="accent6"/>
          </a:fillRef>
          <a:effectRef idx="2">
            <a:schemeClr val="accent6"/>
          </a:effectRef>
          <a:fontRef idx="minor">
            <a:schemeClr val="tx1"/>
          </a:fontRef>
        </p:style>
      </p:cxnSp>
      <p:sp>
        <p:nvSpPr>
          <p:cNvPr id="180" name="TextBox 179">
            <a:extLst>
              <a:ext uri="{FF2B5EF4-FFF2-40B4-BE49-F238E27FC236}">
                <a16:creationId xmlns:a16="http://schemas.microsoft.com/office/drawing/2014/main" id="{21835827-6CD7-4998-A6A7-14E4577A4A14}"/>
              </a:ext>
            </a:extLst>
          </p:cNvPr>
          <p:cNvSpPr txBox="1"/>
          <p:nvPr/>
        </p:nvSpPr>
        <p:spPr>
          <a:xfrm>
            <a:off x="6926680" y="1024452"/>
            <a:ext cx="2945201" cy="286306"/>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Data Center / Industry 4.0 / SOC / MSSP</a:t>
            </a:r>
          </a:p>
        </p:txBody>
      </p:sp>
      <p:grpSp>
        <p:nvGrpSpPr>
          <p:cNvPr id="27" name="Group 26">
            <a:extLst>
              <a:ext uri="{FF2B5EF4-FFF2-40B4-BE49-F238E27FC236}">
                <a16:creationId xmlns:a16="http://schemas.microsoft.com/office/drawing/2014/main" id="{F779517C-C90D-4295-B025-E081B937A247}"/>
              </a:ext>
            </a:extLst>
          </p:cNvPr>
          <p:cNvGrpSpPr/>
          <p:nvPr/>
        </p:nvGrpSpPr>
        <p:grpSpPr>
          <a:xfrm>
            <a:off x="7571794" y="1295409"/>
            <a:ext cx="1435482" cy="977527"/>
            <a:chOff x="6492563" y="1346324"/>
            <a:chExt cx="1407463" cy="958447"/>
          </a:xfrm>
        </p:grpSpPr>
        <p:sp>
          <p:nvSpPr>
            <p:cNvPr id="181" name="TextBox 180">
              <a:extLst>
                <a:ext uri="{FF2B5EF4-FFF2-40B4-BE49-F238E27FC236}">
                  <a16:creationId xmlns:a16="http://schemas.microsoft.com/office/drawing/2014/main" id="{5BA2CF8F-3AC6-4F5F-BF9D-063D700AF6B0}"/>
                </a:ext>
              </a:extLst>
            </p:cNvPr>
            <p:cNvSpPr txBox="1"/>
            <p:nvPr/>
          </p:nvSpPr>
          <p:spPr>
            <a:xfrm>
              <a:off x="7373920" y="2024053"/>
              <a:ext cx="526106"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SIEM</a:t>
              </a:r>
            </a:p>
          </p:txBody>
        </p:sp>
        <p:pic>
          <p:nvPicPr>
            <p:cNvPr id="182" name="Picture 18" descr="Image result for SIEM">
              <a:extLst>
                <a:ext uri="{FF2B5EF4-FFF2-40B4-BE49-F238E27FC236}">
                  <a16:creationId xmlns:a16="http://schemas.microsoft.com/office/drawing/2014/main" id="{826C3720-351D-42A4-ADA0-E95122D2260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492563"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7DFDF8F-B4C7-4C98-B59B-03CCA482A978}"/>
              </a:ext>
            </a:extLst>
          </p:cNvPr>
          <p:cNvGrpSpPr/>
          <p:nvPr/>
        </p:nvGrpSpPr>
        <p:grpSpPr>
          <a:xfrm>
            <a:off x="9434421" y="1295409"/>
            <a:ext cx="2427090" cy="977527"/>
            <a:chOff x="7747331" y="1346324"/>
            <a:chExt cx="2379716" cy="958447"/>
          </a:xfrm>
        </p:grpSpPr>
        <p:sp>
          <p:nvSpPr>
            <p:cNvPr id="189" name="TextBox 188">
              <a:extLst>
                <a:ext uri="{FF2B5EF4-FFF2-40B4-BE49-F238E27FC236}">
                  <a16:creationId xmlns:a16="http://schemas.microsoft.com/office/drawing/2014/main" id="{9238BD47-4B23-4113-B619-A9500671DC32}"/>
                </a:ext>
              </a:extLst>
            </p:cNvPr>
            <p:cNvSpPr txBox="1"/>
            <p:nvPr/>
          </p:nvSpPr>
          <p:spPr>
            <a:xfrm>
              <a:off x="8628688" y="2024053"/>
              <a:ext cx="1498359"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Asset Management </a:t>
              </a:r>
            </a:p>
          </p:txBody>
        </p:sp>
        <p:pic>
          <p:nvPicPr>
            <p:cNvPr id="190" name="Picture 18" descr="Image result for SIEM">
              <a:extLst>
                <a:ext uri="{FF2B5EF4-FFF2-40B4-BE49-F238E27FC236}">
                  <a16:creationId xmlns:a16="http://schemas.microsoft.com/office/drawing/2014/main" id="{D6A0ADD7-C76D-4306-8BDF-8A35D1ACA3B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747331"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3ABF40B-2323-4D04-8343-1C5063999B45}"/>
                </a:ext>
              </a:extLst>
            </p:cNvPr>
            <p:cNvPicPr>
              <a:picLocks noChangeAspect="1"/>
            </p:cNvPicPr>
            <p:nvPr/>
          </p:nvPicPr>
          <p:blipFill>
            <a:blip r:embed="rId23"/>
            <a:stretch>
              <a:fillRect/>
            </a:stretch>
          </p:blipFill>
          <p:spPr>
            <a:xfrm>
              <a:off x="7871562" y="1395227"/>
              <a:ext cx="1108131" cy="561430"/>
            </a:xfrm>
            <a:prstGeom prst="rect">
              <a:avLst/>
            </a:prstGeom>
          </p:spPr>
        </p:pic>
      </p:grpSp>
      <p:grpSp>
        <p:nvGrpSpPr>
          <p:cNvPr id="22" name="Group 21">
            <a:extLst>
              <a:ext uri="{FF2B5EF4-FFF2-40B4-BE49-F238E27FC236}">
                <a16:creationId xmlns:a16="http://schemas.microsoft.com/office/drawing/2014/main" id="{94EA28D9-DDDC-44B7-929E-84C0E8906BF9}"/>
              </a:ext>
            </a:extLst>
          </p:cNvPr>
          <p:cNvGrpSpPr/>
          <p:nvPr/>
        </p:nvGrpSpPr>
        <p:grpSpPr>
          <a:xfrm>
            <a:off x="5602545" y="1295409"/>
            <a:ext cx="1464910" cy="977527"/>
            <a:chOff x="2671811" y="1346324"/>
            <a:chExt cx="1436317" cy="958447"/>
          </a:xfrm>
        </p:grpSpPr>
        <p:pic>
          <p:nvPicPr>
            <p:cNvPr id="192" name="Picture 18" descr="Image result for SIEM">
              <a:extLst>
                <a:ext uri="{FF2B5EF4-FFF2-40B4-BE49-F238E27FC236}">
                  <a16:creationId xmlns:a16="http://schemas.microsoft.com/office/drawing/2014/main" id="{42867C11-BD80-4ED9-897D-2CF748E98B5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671811" y="1346324"/>
              <a:ext cx="1355701" cy="75021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530E4B8-3332-4D3C-AC8F-B228EA25A2CE}"/>
                </a:ext>
              </a:extLst>
            </p:cNvPr>
            <p:cNvGrpSpPr/>
            <p:nvPr/>
          </p:nvGrpSpPr>
          <p:grpSpPr>
            <a:xfrm>
              <a:off x="2791768" y="1403629"/>
              <a:ext cx="1316360" cy="901142"/>
              <a:chOff x="2791768" y="1403629"/>
              <a:chExt cx="1316360" cy="901142"/>
            </a:xfrm>
          </p:grpSpPr>
          <p:sp>
            <p:nvSpPr>
              <p:cNvPr id="191" name="TextBox 190">
                <a:extLst>
                  <a:ext uri="{FF2B5EF4-FFF2-40B4-BE49-F238E27FC236}">
                    <a16:creationId xmlns:a16="http://schemas.microsoft.com/office/drawing/2014/main" id="{991C09C9-0441-46E2-AE85-6219A888869C}"/>
                  </a:ext>
                </a:extLst>
              </p:cNvPr>
              <p:cNvSpPr txBox="1"/>
              <p:nvPr/>
            </p:nvSpPr>
            <p:spPr>
              <a:xfrm>
                <a:off x="3553168" y="2024053"/>
                <a:ext cx="554960" cy="280718"/>
              </a:xfrm>
              <a:prstGeom prst="rect">
                <a:avLst/>
              </a:prstGeom>
              <a:noFill/>
            </p:spPr>
            <p:txBody>
              <a:bodyPr wrap="none" rtlCol="0">
                <a:spAutoFit/>
              </a:bodyPr>
              <a:lstStyle/>
              <a:p>
                <a:pPr defTabSz="932597">
                  <a:defRPr/>
                </a:pPr>
                <a:r>
                  <a:rPr lang="en-US" sz="1224" dirty="0">
                    <a:solidFill>
                      <a:srgbClr val="202234"/>
                    </a:solidFill>
                    <a:effectLst>
                      <a:outerShdw blurRad="38100" dist="38100" dir="2700000" algn="tl">
                        <a:srgbClr val="000000">
                          <a:alpha val="43137"/>
                        </a:srgbClr>
                      </a:outerShdw>
                    </a:effectLst>
                    <a:latin typeface="Franklin Gothic Book"/>
                  </a:rPr>
                  <a:t>ITSM </a:t>
                </a:r>
              </a:p>
            </p:txBody>
          </p:sp>
          <p:pic>
            <p:nvPicPr>
              <p:cNvPr id="1026" name="Picture 2">
                <a:extLst>
                  <a:ext uri="{FF2B5EF4-FFF2-40B4-BE49-F238E27FC236}">
                    <a16:creationId xmlns:a16="http://schemas.microsoft.com/office/drawing/2014/main" id="{AE5D7DB5-7AC4-478A-BCF1-B921EA2755F2}"/>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791768" y="1403629"/>
                <a:ext cx="1127453" cy="537179"/>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 name="Picture 4">
            <a:extLst>
              <a:ext uri="{FF2B5EF4-FFF2-40B4-BE49-F238E27FC236}">
                <a16:creationId xmlns:a16="http://schemas.microsoft.com/office/drawing/2014/main" id="{8D5EFACA-C551-488B-8FE4-4F544EDBBD44}"/>
              </a:ext>
            </a:extLst>
          </p:cNvPr>
          <p:cNvPicPr>
            <a:picLocks noChangeAspect="1"/>
          </p:cNvPicPr>
          <p:nvPr/>
        </p:nvPicPr>
        <p:blipFill rotWithShape="1">
          <a:blip r:embed="rId25"/>
          <a:srcRect l="23696" t="14174" r="23779" b="17078"/>
          <a:stretch/>
        </p:blipFill>
        <p:spPr>
          <a:xfrm>
            <a:off x="2684118" y="1083068"/>
            <a:ext cx="1924127" cy="1259830"/>
          </a:xfrm>
          <a:prstGeom prst="rect">
            <a:avLst/>
          </a:prstGeom>
        </p:spPr>
      </p:pic>
      <p:sp>
        <p:nvSpPr>
          <p:cNvPr id="156" name="TextBox 155">
            <a:extLst>
              <a:ext uri="{FF2B5EF4-FFF2-40B4-BE49-F238E27FC236}">
                <a16:creationId xmlns:a16="http://schemas.microsoft.com/office/drawing/2014/main" id="{DD5D74BC-9C8B-44FD-A636-A5A1A87AC788}"/>
              </a:ext>
            </a:extLst>
          </p:cNvPr>
          <p:cNvSpPr txBox="1"/>
          <p:nvPr/>
        </p:nvSpPr>
        <p:spPr>
          <a:xfrm>
            <a:off x="137776" y="2136040"/>
            <a:ext cx="1668006" cy="318286"/>
          </a:xfrm>
          <a:prstGeom prst="rect">
            <a:avLst/>
          </a:prstGeom>
          <a:noFill/>
        </p:spPr>
        <p:txBody>
          <a:bodyPr wrap="none" rtlCol="0">
            <a:spAutoFit/>
          </a:bodyPr>
          <a:lstStyle/>
          <a:p>
            <a:pPr defTabSz="932597">
              <a:defRPr/>
            </a:pPr>
            <a:r>
              <a:rPr lang="en-US" sz="1428" b="1" dirty="0">
                <a:solidFill>
                  <a:schemeClr val="accent1">
                    <a:lumMod val="40000"/>
                    <a:lumOff val="60000"/>
                  </a:schemeClr>
                </a:solidFill>
                <a:latin typeface="Franklin Gothic Book"/>
              </a:rPr>
              <a:t>Integration / Cloud</a:t>
            </a:r>
          </a:p>
        </p:txBody>
      </p:sp>
      <p:sp>
        <p:nvSpPr>
          <p:cNvPr id="157" name="TextBox 156">
            <a:extLst>
              <a:ext uri="{FF2B5EF4-FFF2-40B4-BE49-F238E27FC236}">
                <a16:creationId xmlns:a16="http://schemas.microsoft.com/office/drawing/2014/main" id="{A0EB3B96-27CA-45F6-B067-8AF99AFF37E5}"/>
              </a:ext>
            </a:extLst>
          </p:cNvPr>
          <p:cNvSpPr txBox="1"/>
          <p:nvPr/>
        </p:nvSpPr>
        <p:spPr>
          <a:xfrm>
            <a:off x="148045" y="2474897"/>
            <a:ext cx="1185640" cy="318286"/>
          </a:xfrm>
          <a:prstGeom prst="rect">
            <a:avLst/>
          </a:prstGeom>
          <a:noFill/>
        </p:spPr>
        <p:txBody>
          <a:bodyPr wrap="none" rtlCol="0">
            <a:spAutoFit/>
          </a:bodyPr>
          <a:lstStyle/>
          <a:p>
            <a:pPr defTabSz="932597">
              <a:defRPr/>
            </a:pPr>
            <a:r>
              <a:rPr lang="en-US" sz="1428" b="1" dirty="0">
                <a:solidFill>
                  <a:schemeClr val="accent1">
                    <a:lumMod val="40000"/>
                    <a:lumOff val="60000"/>
                  </a:schemeClr>
                </a:solidFill>
                <a:latin typeface="Franklin Gothic Book"/>
              </a:rPr>
              <a:t>On-Premises</a:t>
            </a:r>
          </a:p>
        </p:txBody>
      </p:sp>
      <p:sp>
        <p:nvSpPr>
          <p:cNvPr id="4" name="TextBox 3">
            <a:extLst>
              <a:ext uri="{FF2B5EF4-FFF2-40B4-BE49-F238E27FC236}">
                <a16:creationId xmlns:a16="http://schemas.microsoft.com/office/drawing/2014/main" id="{F82C2CBA-FA35-47BD-BEAD-D97FB746DF85}"/>
              </a:ext>
            </a:extLst>
          </p:cNvPr>
          <p:cNvSpPr txBox="1"/>
          <p:nvPr/>
        </p:nvSpPr>
        <p:spPr>
          <a:xfrm>
            <a:off x="881" y="6680620"/>
            <a:ext cx="1424011" cy="320182"/>
          </a:xfrm>
          <a:prstGeom prst="rect">
            <a:avLst/>
          </a:prstGeom>
          <a:noFill/>
        </p:spPr>
        <p:txBody>
          <a:bodyPr wrap="none" lIns="0" tIns="0" rIns="0" bIns="0" rtlCol="0">
            <a:spAutoFit/>
          </a:bodyPr>
          <a:lstStyle/>
          <a:p>
            <a:pPr algn="l"/>
            <a:r>
              <a:rPr lang="en-US" sz="2040" dirty="0">
                <a:gradFill>
                  <a:gsLst>
                    <a:gs pos="2917">
                      <a:schemeClr val="tx1"/>
                    </a:gs>
                    <a:gs pos="30000">
                      <a:schemeClr val="tx1"/>
                    </a:gs>
                  </a:gsLst>
                  <a:lin ang="5400000" scaled="0"/>
                </a:gradFill>
              </a:rPr>
              <a:t>Confidential</a:t>
            </a:r>
          </a:p>
        </p:txBody>
      </p:sp>
      <p:sp>
        <p:nvSpPr>
          <p:cNvPr id="63" name="TextBox 62">
            <a:extLst>
              <a:ext uri="{FF2B5EF4-FFF2-40B4-BE49-F238E27FC236}">
                <a16:creationId xmlns:a16="http://schemas.microsoft.com/office/drawing/2014/main" id="{A105FB03-84F6-47DF-91B3-2411AC3B350D}"/>
              </a:ext>
            </a:extLst>
          </p:cNvPr>
          <p:cNvSpPr txBox="1"/>
          <p:nvPr/>
        </p:nvSpPr>
        <p:spPr>
          <a:xfrm>
            <a:off x="8713824" y="3970624"/>
            <a:ext cx="827595" cy="318351"/>
          </a:xfrm>
          <a:prstGeom prst="rect">
            <a:avLst/>
          </a:prstGeom>
          <a:noFill/>
        </p:spPr>
        <p:txBody>
          <a:bodyPr wrap="none" rtlCol="0">
            <a:spAutoFit/>
          </a:bodyPr>
          <a:lstStyle/>
          <a:p>
            <a:pPr algn="ctr" defTabSz="932597">
              <a:defRPr/>
            </a:pPr>
            <a:r>
              <a:rPr lang="en-US" sz="714" dirty="0">
                <a:solidFill>
                  <a:srgbClr val="202234"/>
                </a:solidFill>
                <a:latin typeface="Franklin Gothic Book"/>
              </a:rPr>
              <a:t>Defender for IoT</a:t>
            </a:r>
          </a:p>
          <a:p>
            <a:pPr algn="ctr" defTabSz="932597">
              <a:defRPr/>
            </a:pPr>
            <a:r>
              <a:rPr lang="en-US" sz="714" dirty="0">
                <a:solidFill>
                  <a:srgbClr val="202234"/>
                </a:solidFill>
                <a:latin typeface="Franklin Gothic Book"/>
              </a:rPr>
              <a:t>Sensor</a:t>
            </a:r>
          </a:p>
        </p:txBody>
      </p:sp>
      <p:cxnSp>
        <p:nvCxnSpPr>
          <p:cNvPr id="215" name="Straight Connector 214">
            <a:extLst>
              <a:ext uri="{FF2B5EF4-FFF2-40B4-BE49-F238E27FC236}">
                <a16:creationId xmlns:a16="http://schemas.microsoft.com/office/drawing/2014/main" id="{EF780DF8-8782-4EF0-8B75-F35BD4D4460A}"/>
              </a:ext>
            </a:extLst>
          </p:cNvPr>
          <p:cNvCxnSpPr>
            <a:cxnSpLocks/>
          </p:cNvCxnSpPr>
          <p:nvPr/>
        </p:nvCxnSpPr>
        <p:spPr>
          <a:xfrm flipH="1">
            <a:off x="9703500" y="3059791"/>
            <a:ext cx="381846" cy="0"/>
          </a:xfrm>
          <a:prstGeom prst="line">
            <a:avLst/>
          </a:prstGeom>
        </p:spPr>
        <p:style>
          <a:lnRef idx="3">
            <a:schemeClr val="accent4"/>
          </a:lnRef>
          <a:fillRef idx="0">
            <a:schemeClr val="accent4"/>
          </a:fillRef>
          <a:effectRef idx="2">
            <a:schemeClr val="accent4"/>
          </a:effectRef>
          <a:fontRef idx="minor">
            <a:schemeClr val="tx1"/>
          </a:fontRef>
        </p:style>
      </p:cxnSp>
      <p:sp>
        <p:nvSpPr>
          <p:cNvPr id="159" name="TextBox 158">
            <a:extLst>
              <a:ext uri="{FF2B5EF4-FFF2-40B4-BE49-F238E27FC236}">
                <a16:creationId xmlns:a16="http://schemas.microsoft.com/office/drawing/2014/main" id="{3F570379-6C4D-45F7-842D-A12384A80428}"/>
              </a:ext>
            </a:extLst>
          </p:cNvPr>
          <p:cNvSpPr txBox="1"/>
          <p:nvPr/>
        </p:nvSpPr>
        <p:spPr>
          <a:xfrm>
            <a:off x="10130221" y="3321140"/>
            <a:ext cx="1229387" cy="215444"/>
          </a:xfrm>
          <a:prstGeom prst="rect">
            <a:avLst/>
          </a:prstGeom>
          <a:solidFill>
            <a:schemeClr val="bg1"/>
          </a:solidFill>
        </p:spPr>
        <p:txBody>
          <a:bodyPr wrap="square" rtlCol="0">
            <a:spAutoFit/>
          </a:bodyPr>
          <a:lstStyle/>
          <a:p>
            <a:pPr algn="ctr" defTabSz="932597">
              <a:defRPr/>
            </a:pPr>
            <a:r>
              <a:rPr lang="en-US" sz="800" dirty="0">
                <a:solidFill>
                  <a:srgbClr val="202234"/>
                </a:solidFill>
                <a:latin typeface="Franklin Gothic Book"/>
              </a:rPr>
              <a:t>Defender for IoT</a:t>
            </a:r>
            <a:endParaRPr lang="en-US" sz="714" dirty="0">
              <a:solidFill>
                <a:srgbClr val="202234"/>
              </a:solidFill>
              <a:latin typeface="Franklin Gothic Book"/>
            </a:endParaRPr>
          </a:p>
        </p:txBody>
      </p:sp>
      <p:grpSp>
        <p:nvGrpSpPr>
          <p:cNvPr id="168" name="Group 167">
            <a:extLst>
              <a:ext uri="{FF2B5EF4-FFF2-40B4-BE49-F238E27FC236}">
                <a16:creationId xmlns:a16="http://schemas.microsoft.com/office/drawing/2014/main" id="{102B2B3B-AEEB-494F-94CE-8D85B36D4903}"/>
              </a:ext>
              <a:ext uri="{C183D7F6-B498-43B3-948B-1728B52AA6E4}">
                <adec:decorative xmlns:adec="http://schemas.microsoft.com/office/drawing/2017/decorative" val="1"/>
              </a:ext>
            </a:extLst>
          </p:cNvPr>
          <p:cNvGrpSpPr/>
          <p:nvPr/>
        </p:nvGrpSpPr>
        <p:grpSpPr>
          <a:xfrm>
            <a:off x="2793666" y="3838110"/>
            <a:ext cx="881225" cy="318352"/>
            <a:chOff x="3837900" y="2174951"/>
            <a:chExt cx="1874469" cy="677171"/>
          </a:xfrm>
        </p:grpSpPr>
        <p:pic>
          <p:nvPicPr>
            <p:cNvPr id="169" name="Google Shape;2204;p17">
              <a:extLst>
                <a:ext uri="{FF2B5EF4-FFF2-40B4-BE49-F238E27FC236}">
                  <a16:creationId xmlns:a16="http://schemas.microsoft.com/office/drawing/2014/main" id="{B521A333-3375-4D11-863D-45669D3146F2}"/>
                </a:ext>
              </a:extLst>
            </p:cNvPr>
            <p:cNvPicPr preferRelativeResize="0"/>
            <p:nvPr/>
          </p:nvPicPr>
          <p:blipFill rotWithShape="1">
            <a:blip r:embed="rId26">
              <a:alphaModFix/>
            </a:blip>
            <a:srcRect/>
            <a:stretch/>
          </p:blipFill>
          <p:spPr>
            <a:xfrm>
              <a:off x="3837900" y="2174951"/>
              <a:ext cx="1874469" cy="677171"/>
            </a:xfrm>
            <a:prstGeom prst="rect">
              <a:avLst/>
            </a:prstGeom>
            <a:noFill/>
            <a:ln>
              <a:noFill/>
            </a:ln>
          </p:spPr>
        </p:pic>
        <p:sp>
          <p:nvSpPr>
            <p:cNvPr id="172" name="Rectangle 171">
              <a:extLst>
                <a:ext uri="{FF2B5EF4-FFF2-40B4-BE49-F238E27FC236}">
                  <a16:creationId xmlns:a16="http://schemas.microsoft.com/office/drawing/2014/main" id="{F3E2892F-EAB3-4346-8921-D08CB66E324D}"/>
                </a:ext>
              </a:extLst>
            </p:cNvPr>
            <p:cNvSpPr/>
            <p:nvPr/>
          </p:nvSpPr>
          <p:spPr bwMode="auto">
            <a:xfrm>
              <a:off x="4354988" y="2281913"/>
              <a:ext cx="895276" cy="189062"/>
            </a:xfrm>
            <a:prstGeom prst="rect">
              <a:avLst/>
            </a:prstGeom>
            <a:solidFill>
              <a:srgbClr val="4D73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2233B036-88C1-405A-ADA9-C53D8DCB6A48}"/>
              </a:ext>
              <a:ext uri="{C183D7F6-B498-43B3-948B-1728B52AA6E4}">
                <adec:decorative xmlns:adec="http://schemas.microsoft.com/office/drawing/2017/decorative" val="1"/>
              </a:ext>
            </a:extLst>
          </p:cNvPr>
          <p:cNvGrpSpPr/>
          <p:nvPr/>
        </p:nvGrpSpPr>
        <p:grpSpPr>
          <a:xfrm>
            <a:off x="5244803" y="3838110"/>
            <a:ext cx="881225" cy="318352"/>
            <a:chOff x="3837900" y="2174951"/>
            <a:chExt cx="1874469" cy="677171"/>
          </a:xfrm>
        </p:grpSpPr>
        <p:pic>
          <p:nvPicPr>
            <p:cNvPr id="175" name="Google Shape;2204;p17">
              <a:extLst>
                <a:ext uri="{FF2B5EF4-FFF2-40B4-BE49-F238E27FC236}">
                  <a16:creationId xmlns:a16="http://schemas.microsoft.com/office/drawing/2014/main" id="{5291C492-606D-41CA-A8CD-94D8CA7B4409}"/>
                </a:ext>
              </a:extLst>
            </p:cNvPr>
            <p:cNvPicPr preferRelativeResize="0"/>
            <p:nvPr/>
          </p:nvPicPr>
          <p:blipFill rotWithShape="1">
            <a:blip r:embed="rId26">
              <a:alphaModFix/>
            </a:blip>
            <a:srcRect/>
            <a:stretch/>
          </p:blipFill>
          <p:spPr>
            <a:xfrm>
              <a:off x="3837900" y="2174951"/>
              <a:ext cx="1874469" cy="677171"/>
            </a:xfrm>
            <a:prstGeom prst="rect">
              <a:avLst/>
            </a:prstGeom>
            <a:noFill/>
            <a:ln>
              <a:noFill/>
            </a:ln>
          </p:spPr>
        </p:pic>
        <p:sp>
          <p:nvSpPr>
            <p:cNvPr id="176" name="Rectangle 175">
              <a:extLst>
                <a:ext uri="{FF2B5EF4-FFF2-40B4-BE49-F238E27FC236}">
                  <a16:creationId xmlns:a16="http://schemas.microsoft.com/office/drawing/2014/main" id="{CE2BD994-7BE7-49E1-A0A4-B906695E80A3}"/>
                </a:ext>
              </a:extLst>
            </p:cNvPr>
            <p:cNvSpPr/>
            <p:nvPr/>
          </p:nvSpPr>
          <p:spPr bwMode="auto">
            <a:xfrm>
              <a:off x="4354988" y="2281913"/>
              <a:ext cx="895276" cy="189062"/>
            </a:xfrm>
            <a:prstGeom prst="rect">
              <a:avLst/>
            </a:prstGeom>
            <a:solidFill>
              <a:srgbClr val="4D73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CBB3B2AD-9B5A-4BB0-9590-2FB006EE6672}"/>
              </a:ext>
              <a:ext uri="{C183D7F6-B498-43B3-948B-1728B52AA6E4}">
                <adec:decorative xmlns:adec="http://schemas.microsoft.com/office/drawing/2017/decorative" val="1"/>
              </a:ext>
            </a:extLst>
          </p:cNvPr>
          <p:cNvGrpSpPr/>
          <p:nvPr/>
        </p:nvGrpSpPr>
        <p:grpSpPr>
          <a:xfrm>
            <a:off x="7964721" y="3838110"/>
            <a:ext cx="881225" cy="318352"/>
            <a:chOff x="3837900" y="2174951"/>
            <a:chExt cx="1874469" cy="677171"/>
          </a:xfrm>
        </p:grpSpPr>
        <p:pic>
          <p:nvPicPr>
            <p:cNvPr id="178" name="Google Shape;2204;p17">
              <a:extLst>
                <a:ext uri="{FF2B5EF4-FFF2-40B4-BE49-F238E27FC236}">
                  <a16:creationId xmlns:a16="http://schemas.microsoft.com/office/drawing/2014/main" id="{FBFF9CAF-5C6F-4422-9DBA-E4782EEA25DA}"/>
                </a:ext>
              </a:extLst>
            </p:cNvPr>
            <p:cNvPicPr preferRelativeResize="0"/>
            <p:nvPr/>
          </p:nvPicPr>
          <p:blipFill rotWithShape="1">
            <a:blip r:embed="rId26">
              <a:alphaModFix/>
            </a:blip>
            <a:srcRect/>
            <a:stretch/>
          </p:blipFill>
          <p:spPr>
            <a:xfrm>
              <a:off x="3837900" y="2174951"/>
              <a:ext cx="1874469" cy="677171"/>
            </a:xfrm>
            <a:prstGeom prst="rect">
              <a:avLst/>
            </a:prstGeom>
            <a:noFill/>
            <a:ln>
              <a:noFill/>
            </a:ln>
          </p:spPr>
        </p:pic>
        <p:sp>
          <p:nvSpPr>
            <p:cNvPr id="179" name="Rectangle 178">
              <a:extLst>
                <a:ext uri="{FF2B5EF4-FFF2-40B4-BE49-F238E27FC236}">
                  <a16:creationId xmlns:a16="http://schemas.microsoft.com/office/drawing/2014/main" id="{AEA61599-0CB9-40DB-A750-0D0B8911A4AA}"/>
                </a:ext>
              </a:extLst>
            </p:cNvPr>
            <p:cNvSpPr/>
            <p:nvPr/>
          </p:nvSpPr>
          <p:spPr bwMode="auto">
            <a:xfrm>
              <a:off x="4354988" y="2281913"/>
              <a:ext cx="895276" cy="189062"/>
            </a:xfrm>
            <a:prstGeom prst="rect">
              <a:avLst/>
            </a:prstGeom>
            <a:solidFill>
              <a:srgbClr val="4D73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31968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BF64BBD-1EE2-449A-B267-087E5D2E0560}"/>
              </a:ext>
            </a:extLst>
          </p:cNvPr>
          <p:cNvSpPr/>
          <p:nvPr/>
        </p:nvSpPr>
        <p:spPr bwMode="auto">
          <a:xfrm>
            <a:off x="447782" y="1076732"/>
            <a:ext cx="6666301" cy="5459586"/>
          </a:xfrm>
          <a:prstGeom prst="rect">
            <a:avLst/>
          </a:prstGeom>
          <a:noFill/>
          <a:ln w="25400">
            <a:solidFill>
              <a:schemeClr val="tx2"/>
            </a:solidFill>
            <a:prstDash val="solid"/>
          </a:ln>
          <a:effectLst>
            <a:outerShdw blurRad="254000" dist="50800" dir="2700000" algn="ctr" rotWithShape="0">
              <a:prstClr val="black">
                <a:alpha val="14000"/>
              </a:prstClr>
            </a:outerShdw>
          </a:effectLst>
        </p:spPr>
        <p:txBody>
          <a:bodyPr lIns="186521" tIns="93260" rtlCol="0" anchor="t"/>
          <a:lstStyle/>
          <a:p>
            <a:r>
              <a:rPr lang="en-US" sz="1632" dirty="0">
                <a:solidFill>
                  <a:schemeClr val="tx2"/>
                </a:solidFill>
                <a:latin typeface="+mj-lt"/>
              </a:rPr>
              <a:t>Runs On-Premises</a:t>
            </a:r>
          </a:p>
        </p:txBody>
      </p:sp>
      <p:sp>
        <p:nvSpPr>
          <p:cNvPr id="16" name="Rectangle 15">
            <a:extLst>
              <a:ext uri="{FF2B5EF4-FFF2-40B4-BE49-F238E27FC236}">
                <a16:creationId xmlns:a16="http://schemas.microsoft.com/office/drawing/2014/main" id="{773E05A4-FFC1-CE40-A27F-9C6925258404}"/>
              </a:ext>
            </a:extLst>
          </p:cNvPr>
          <p:cNvSpPr/>
          <p:nvPr/>
        </p:nvSpPr>
        <p:spPr bwMode="auto">
          <a:xfrm>
            <a:off x="597426" y="4089647"/>
            <a:ext cx="2055043" cy="2236900"/>
          </a:xfrm>
          <a:prstGeom prst="rect">
            <a:avLst/>
          </a:prstGeom>
          <a:noFill/>
          <a:ln w="25400">
            <a:solidFill>
              <a:srgbClr val="0F780F"/>
            </a:solidFill>
            <a:prstDash val="sysDash"/>
          </a:ln>
          <a:effectLst>
            <a:outerShdw blurRad="254000" dist="50800" dir="2700000" algn="ctr" rotWithShape="0">
              <a:prstClr val="black">
                <a:alpha val="14000"/>
              </a:prstClr>
            </a:outerShdw>
          </a:effectLst>
        </p:spPr>
        <p:txBody>
          <a:bodyPr lIns="186521" tIns="93260" rtlCol="0" anchor="t"/>
          <a:lstStyle/>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pPr algn="ctr"/>
            <a:r>
              <a:rPr lang="en-US" sz="1428" dirty="0">
                <a:solidFill>
                  <a:srgbClr val="0F780F"/>
                </a:solidFill>
                <a:latin typeface="+mj-lt"/>
              </a:rPr>
              <a:t>Managed</a:t>
            </a:r>
          </a:p>
          <a:p>
            <a:pPr algn="ctr"/>
            <a:r>
              <a:rPr lang="en-US" sz="1428" dirty="0">
                <a:solidFill>
                  <a:srgbClr val="0F780F"/>
                </a:solidFill>
                <a:latin typeface="+mj-lt"/>
              </a:rPr>
              <a:t>(Greenfield)</a:t>
            </a:r>
          </a:p>
        </p:txBody>
      </p:sp>
      <p:sp>
        <p:nvSpPr>
          <p:cNvPr id="30" name="Rectangle 29">
            <a:extLst>
              <a:ext uri="{FF2B5EF4-FFF2-40B4-BE49-F238E27FC236}">
                <a16:creationId xmlns:a16="http://schemas.microsoft.com/office/drawing/2014/main" id="{55BA9939-AF38-4F71-8574-1EA514BB81E5}"/>
              </a:ext>
            </a:extLst>
          </p:cNvPr>
          <p:cNvSpPr/>
          <p:nvPr/>
        </p:nvSpPr>
        <p:spPr bwMode="auto">
          <a:xfrm>
            <a:off x="555214" y="1672641"/>
            <a:ext cx="2073692" cy="2282123"/>
          </a:xfrm>
          <a:prstGeom prst="rect">
            <a:avLst/>
          </a:prstGeom>
          <a:noFill/>
          <a:ln w="25400">
            <a:solidFill>
              <a:srgbClr val="996633"/>
            </a:solidFill>
            <a:prstDash val="sysDash"/>
          </a:ln>
          <a:effectLst>
            <a:outerShdw blurRad="254000" dist="50800" dir="2700000" algn="ctr" rotWithShape="0">
              <a:prstClr val="black">
                <a:alpha val="14000"/>
              </a:prstClr>
            </a:outerShdw>
          </a:effectLst>
        </p:spPr>
        <p:txBody>
          <a:bodyPr lIns="186521" tIns="93260" rtlCol="0" anchor="t"/>
          <a:lstStyle/>
          <a:p>
            <a:pPr algn="ctr"/>
            <a:r>
              <a:rPr lang="en-US" sz="1428" dirty="0">
                <a:solidFill>
                  <a:srgbClr val="996633"/>
                </a:solidFill>
                <a:latin typeface="+mj-lt"/>
              </a:rPr>
              <a:t>Unmanaged</a:t>
            </a:r>
          </a:p>
          <a:p>
            <a:pPr algn="ctr"/>
            <a:r>
              <a:rPr lang="en-US" sz="1428" dirty="0">
                <a:solidFill>
                  <a:srgbClr val="996633"/>
                </a:solidFill>
                <a:latin typeface="+mj-lt"/>
              </a:rPr>
              <a:t>(Brownfield)</a:t>
            </a: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7740776" y="1076732"/>
            <a:ext cx="4141460" cy="5024877"/>
          </a:xfrm>
          <a:prstGeom prst="rect">
            <a:avLst/>
          </a:prstGeom>
          <a:solidFill>
            <a:schemeClr val="bg1"/>
          </a:solidFill>
          <a:ln w="25400">
            <a:solidFill>
              <a:schemeClr val="tx2"/>
            </a:solidFill>
            <a:prstDash val="solid"/>
          </a:ln>
          <a:effectLst>
            <a:outerShdw blurRad="254000" dist="50800" dir="2700000" algn="ctr" rotWithShape="0">
              <a:prstClr val="black">
                <a:alpha val="14000"/>
              </a:prstClr>
            </a:outerShdw>
          </a:effectLst>
        </p:spPr>
        <p:txBody>
          <a:bodyPr lIns="186521" tIns="93260" rtlCol="0" anchor="t"/>
          <a:lstStyle/>
          <a:p>
            <a:r>
              <a:rPr lang="en-US" sz="1632" dirty="0">
                <a:solidFill>
                  <a:schemeClr val="tx2"/>
                </a:solidFill>
                <a:latin typeface="+mj-lt"/>
              </a:rPr>
              <a:t>	Runs on Azure</a:t>
            </a:r>
          </a:p>
          <a:p>
            <a:endParaRPr lang="en-US" sz="1632" dirty="0">
              <a:solidFill>
                <a:schemeClr val="tx2"/>
              </a:solidFill>
              <a:latin typeface="+mj-lt"/>
            </a:endParaRPr>
          </a:p>
        </p:txBody>
      </p:sp>
      <p:sp>
        <p:nvSpPr>
          <p:cNvPr id="2" name="Title 1">
            <a:extLst>
              <a:ext uri="{FF2B5EF4-FFF2-40B4-BE49-F238E27FC236}">
                <a16:creationId xmlns:a16="http://schemas.microsoft.com/office/drawing/2014/main" id="{F9AE3C4C-6420-424F-8B58-82BC9B0A44A9}"/>
              </a:ext>
            </a:extLst>
          </p:cNvPr>
          <p:cNvSpPr>
            <a:spLocks noGrp="1"/>
          </p:cNvSpPr>
          <p:nvPr>
            <p:ph type="title"/>
          </p:nvPr>
        </p:nvSpPr>
        <p:spPr>
          <a:xfrm>
            <a:off x="465955" y="458207"/>
            <a:ext cx="11531551" cy="410369"/>
          </a:xfrm>
        </p:spPr>
        <p:txBody>
          <a:bodyPr/>
          <a:lstStyle/>
          <a:p>
            <a:pPr algn="ctr"/>
            <a:r>
              <a:rPr lang="en-US" dirty="0"/>
              <a:t>Unified, End-to-End Protection For Greenfield &amp; Brownfield Environments</a:t>
            </a:r>
          </a:p>
        </p:txBody>
      </p:sp>
      <p:cxnSp>
        <p:nvCxnSpPr>
          <p:cNvPr id="56" name="Elbow Connector 55">
            <a:extLst>
              <a:ext uri="{FF2B5EF4-FFF2-40B4-BE49-F238E27FC236}">
                <a16:creationId xmlns:a16="http://schemas.microsoft.com/office/drawing/2014/main" id="{F8840FAD-76D6-D74B-B180-22C8BD7ACDFC}"/>
              </a:ext>
            </a:extLst>
          </p:cNvPr>
          <p:cNvCxnSpPr>
            <a:cxnSpLocks/>
            <a:stCxn id="6" idx="3"/>
            <a:endCxn id="88" idx="1"/>
          </p:cNvCxnSpPr>
          <p:nvPr/>
        </p:nvCxnSpPr>
        <p:spPr>
          <a:xfrm>
            <a:off x="6777629" y="3980316"/>
            <a:ext cx="1105465" cy="1503340"/>
          </a:xfrm>
          <a:prstGeom prst="bentConnector3">
            <a:avLst>
              <a:gd name="adj1" fmla="val 50000"/>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300E338-DFAC-C543-A879-E52FB0607E12}"/>
              </a:ext>
            </a:extLst>
          </p:cNvPr>
          <p:cNvSpPr txBox="1"/>
          <p:nvPr/>
        </p:nvSpPr>
        <p:spPr>
          <a:xfrm>
            <a:off x="9211189" y="1697158"/>
            <a:ext cx="2474582" cy="96067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Unified IT &amp; OT Governance</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Alerts &amp; incidents</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Investigations &amp; threat hunting</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OT-specific SOAR playbooks</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OT-specific threat intelligence</a:t>
            </a:r>
          </a:p>
        </p:txBody>
      </p:sp>
      <p:sp>
        <p:nvSpPr>
          <p:cNvPr id="85" name="Rectangle 84">
            <a:extLst>
              <a:ext uri="{FF2B5EF4-FFF2-40B4-BE49-F238E27FC236}">
                <a16:creationId xmlns:a16="http://schemas.microsoft.com/office/drawing/2014/main" id="{ED32DD70-7CDE-544B-B2FC-20C5F43FE5F2}"/>
              </a:ext>
            </a:extLst>
          </p:cNvPr>
          <p:cNvSpPr/>
          <p:nvPr/>
        </p:nvSpPr>
        <p:spPr bwMode="auto">
          <a:xfrm>
            <a:off x="2801335" y="2713256"/>
            <a:ext cx="1021958" cy="2545361"/>
          </a:xfrm>
          <a:prstGeom prst="rect">
            <a:avLst/>
          </a:prstGeom>
          <a:solidFill>
            <a:schemeClr val="bg1">
              <a:lumMod val="75000"/>
            </a:schemeClr>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latin typeface="Segoe UI Semibold"/>
                <a:cs typeface="Segoe UI Semilight" panose="020B0402040204020203" pitchFamily="34" charset="0"/>
              </a:rPr>
              <a:t>Network Switch</a:t>
            </a:r>
          </a:p>
        </p:txBody>
      </p:sp>
      <p:sp>
        <p:nvSpPr>
          <p:cNvPr id="3" name="TextBox 2">
            <a:extLst>
              <a:ext uri="{FF2B5EF4-FFF2-40B4-BE49-F238E27FC236}">
                <a16:creationId xmlns:a16="http://schemas.microsoft.com/office/drawing/2014/main" id="{CE053E4B-DF90-5243-99EA-E92E1B3C9EC7}"/>
              </a:ext>
            </a:extLst>
          </p:cNvPr>
          <p:cNvSpPr txBox="1"/>
          <p:nvPr/>
        </p:nvSpPr>
        <p:spPr>
          <a:xfrm>
            <a:off x="4459066" y="2165762"/>
            <a:ext cx="2048309" cy="348925"/>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gradFill>
                  <a:gsLst>
                    <a:gs pos="26398">
                      <a:srgbClr val="FFFFFF"/>
                    </a:gs>
                    <a:gs pos="2917">
                      <a:srgbClr val="FFFFFF"/>
                    </a:gs>
                  </a:gsLst>
                  <a:lin ang="5400000" scaled="0"/>
                </a:gradFill>
                <a:effectLst/>
                <a:uLnTx/>
                <a:uFillTx/>
                <a:latin typeface="Segoe UI Semibold"/>
                <a:cs typeface="Segoe UI Semilight" panose="020B0402040204020203" pitchFamily="34" charset="0"/>
              </a:defRPr>
            </a:lvl1pPr>
          </a:lstStyle>
          <a:p>
            <a:pPr defTabSz="951028">
              <a:defRPr/>
            </a:pPr>
            <a:r>
              <a:rPr lang="en-US" sz="1224" dirty="0">
                <a:solidFill>
                  <a:schemeClr val="tx1"/>
                </a:solidFill>
              </a:rPr>
              <a:t>On-Premises Console</a:t>
            </a:r>
          </a:p>
        </p:txBody>
      </p:sp>
      <p:sp>
        <p:nvSpPr>
          <p:cNvPr id="4" name="TextBox 3">
            <a:extLst>
              <a:ext uri="{FF2B5EF4-FFF2-40B4-BE49-F238E27FC236}">
                <a16:creationId xmlns:a16="http://schemas.microsoft.com/office/drawing/2014/main" id="{C06142F9-A782-DC48-9368-D43A4E0FAFFC}"/>
              </a:ext>
            </a:extLst>
          </p:cNvPr>
          <p:cNvSpPr txBox="1"/>
          <p:nvPr/>
        </p:nvSpPr>
        <p:spPr>
          <a:xfrm>
            <a:off x="4148513" y="2282124"/>
            <a:ext cx="66" cy="320182"/>
          </a:xfrm>
          <a:prstGeom prst="rect">
            <a:avLst/>
          </a:prstGeom>
          <a:noFill/>
        </p:spPr>
        <p:txBody>
          <a:bodyPr wrap="none" lIns="0" tIns="0" rIns="0" bIns="0" rtlCol="0">
            <a:spAutoFit/>
          </a:bodyPr>
          <a:lstStyle/>
          <a:p>
            <a:pPr defTabSz="932563">
              <a:defRPr/>
            </a:pPr>
            <a:endParaRPr lang="en-US" sz="2040" dirty="0">
              <a:gradFill>
                <a:gsLst>
                  <a:gs pos="2917">
                    <a:srgbClr val="000000"/>
                  </a:gs>
                  <a:gs pos="30000">
                    <a:srgbClr val="000000"/>
                  </a:gs>
                </a:gsLst>
                <a:lin ang="5400000" scaled="0"/>
              </a:gradFill>
              <a:latin typeface="Segoe UI"/>
            </a:endParaRPr>
          </a:p>
        </p:txBody>
      </p:sp>
      <p:sp>
        <p:nvSpPr>
          <p:cNvPr id="12" name="TextBox 11">
            <a:extLst>
              <a:ext uri="{FF2B5EF4-FFF2-40B4-BE49-F238E27FC236}">
                <a16:creationId xmlns:a16="http://schemas.microsoft.com/office/drawing/2014/main" id="{F938B29D-7C95-7B45-8590-96A9373F8F7D}"/>
              </a:ext>
            </a:extLst>
          </p:cNvPr>
          <p:cNvSpPr txBox="1"/>
          <p:nvPr/>
        </p:nvSpPr>
        <p:spPr>
          <a:xfrm>
            <a:off x="1942684" y="937530"/>
            <a:ext cx="1995063" cy="224114"/>
          </a:xfrm>
          <a:prstGeom prst="rect">
            <a:avLst/>
          </a:prstGeom>
          <a:noFill/>
        </p:spPr>
        <p:txBody>
          <a:bodyPr wrap="square" lIns="0" tIns="0" rIns="0" bIns="0" rtlCol="0">
            <a:spAutoFit/>
          </a:bodyPr>
          <a:lstStyle/>
          <a:p>
            <a:pPr algn="ctr" defTabSz="932563">
              <a:defRPr/>
            </a:pPr>
            <a:endParaRPr lang="en-US" sz="1428" b="1" dirty="0">
              <a:gradFill>
                <a:gsLst>
                  <a:gs pos="2917">
                    <a:srgbClr val="000000"/>
                  </a:gs>
                  <a:gs pos="30000">
                    <a:srgbClr val="000000"/>
                  </a:gs>
                </a:gsLst>
                <a:lin ang="5400000" scaled="0"/>
              </a:gradFill>
              <a:latin typeface="Segoe UI"/>
            </a:endParaRPr>
          </a:p>
        </p:txBody>
      </p:sp>
      <p:cxnSp>
        <p:nvCxnSpPr>
          <p:cNvPr id="7" name="Straight Connector 6">
            <a:extLst>
              <a:ext uri="{FF2B5EF4-FFF2-40B4-BE49-F238E27FC236}">
                <a16:creationId xmlns:a16="http://schemas.microsoft.com/office/drawing/2014/main" id="{B08610A6-51B9-8548-9D4A-F59BD0458C22}"/>
              </a:ext>
            </a:extLst>
          </p:cNvPr>
          <p:cNvCxnSpPr>
            <a:cxnSpLocks/>
            <a:stCxn id="85" idx="3"/>
          </p:cNvCxnSpPr>
          <p:nvPr/>
        </p:nvCxnSpPr>
        <p:spPr>
          <a:xfrm flipV="1">
            <a:off x="3823293" y="3983315"/>
            <a:ext cx="365520" cy="2621"/>
          </a:xfrm>
          <a:prstGeom prst="line">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FF47B97-7EAB-3347-BE70-DEEECA7ABABF}"/>
              </a:ext>
            </a:extLst>
          </p:cNvPr>
          <p:cNvCxnSpPr>
            <a:cxnSpLocks/>
            <a:stCxn id="97" idx="3"/>
            <a:endCxn id="88" idx="2"/>
          </p:cNvCxnSpPr>
          <p:nvPr/>
        </p:nvCxnSpPr>
        <p:spPr>
          <a:xfrm>
            <a:off x="5416276" y="5891282"/>
            <a:ext cx="3055394" cy="59385"/>
          </a:xfrm>
          <a:prstGeom prst="bentConnector4">
            <a:avLst>
              <a:gd name="adj1" fmla="val 40368"/>
              <a:gd name="adj2" fmla="val 492608"/>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8F1A68-9583-8C41-BD98-19055151077C}"/>
              </a:ext>
            </a:extLst>
          </p:cNvPr>
          <p:cNvCxnSpPr>
            <a:cxnSpLocks/>
          </p:cNvCxnSpPr>
          <p:nvPr/>
        </p:nvCxnSpPr>
        <p:spPr>
          <a:xfrm>
            <a:off x="2264204" y="3337387"/>
            <a:ext cx="0"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7F3C4EC-11A6-4B8C-A327-2FC9B9D7E066}"/>
              </a:ext>
            </a:extLst>
          </p:cNvPr>
          <p:cNvGrpSpPr/>
          <p:nvPr/>
        </p:nvGrpSpPr>
        <p:grpSpPr>
          <a:xfrm>
            <a:off x="2176432" y="2399843"/>
            <a:ext cx="297297" cy="1108060"/>
            <a:chOff x="829789" y="2051818"/>
            <a:chExt cx="291494" cy="1086432"/>
          </a:xfrm>
        </p:grpSpPr>
        <p:grpSp>
          <p:nvGrpSpPr>
            <p:cNvPr id="63" name="Group 62" descr="Icon of a microchip.">
              <a:extLst>
                <a:ext uri="{FF2B5EF4-FFF2-40B4-BE49-F238E27FC236}">
                  <a16:creationId xmlns:a16="http://schemas.microsoft.com/office/drawing/2014/main" id="{92573FE3-3F60-4502-94C3-43C142E9F127}"/>
                </a:ext>
              </a:extLst>
            </p:cNvPr>
            <p:cNvGrpSpPr/>
            <p:nvPr/>
          </p:nvGrpSpPr>
          <p:grpSpPr>
            <a:xfrm>
              <a:off x="829789" y="2458093"/>
              <a:ext cx="291494" cy="297401"/>
              <a:chOff x="9019442" y="2257926"/>
              <a:chExt cx="386944" cy="394786"/>
            </a:xfrm>
          </p:grpSpPr>
          <p:sp>
            <p:nvSpPr>
              <p:cNvPr id="70" name="Rectangle: Rounded Corners 69">
                <a:extLst>
                  <a:ext uri="{FF2B5EF4-FFF2-40B4-BE49-F238E27FC236}">
                    <a16:creationId xmlns:a16="http://schemas.microsoft.com/office/drawing/2014/main" id="{EFA18557-C4A0-4A5A-9598-81B593C21162}"/>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72" name="chip" title="Icon of a computer chip">
                <a:extLst>
                  <a:ext uri="{FF2B5EF4-FFF2-40B4-BE49-F238E27FC236}">
                    <a16:creationId xmlns:a16="http://schemas.microsoft.com/office/drawing/2014/main" id="{95DD9728-3270-49C0-AE4D-D69C005EB4E6}"/>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73" name="Rectangle: Rounded Corners 72">
                <a:extLst>
                  <a:ext uri="{FF2B5EF4-FFF2-40B4-BE49-F238E27FC236}">
                    <a16:creationId xmlns:a16="http://schemas.microsoft.com/office/drawing/2014/main" id="{FEAD2A24-76D6-4B1D-B6E6-BD1C312E358D}"/>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grpSp>
        <p:sp>
          <p:nvSpPr>
            <p:cNvPr id="64" name="Manufacturing_E99C" title="Icon of a robotic arm">
              <a:extLst>
                <a:ext uri="{FF2B5EF4-FFF2-40B4-BE49-F238E27FC236}">
                  <a16:creationId xmlns:a16="http://schemas.microsoft.com/office/drawing/2014/main" id="{B55C4895-C221-4CB0-9813-CD33BA4B8118}"/>
                </a:ext>
              </a:extLst>
            </p:cNvPr>
            <p:cNvSpPr>
              <a:spLocks noChangeAspect="1" noEditPoints="1"/>
            </p:cNvSpPr>
            <p:nvPr/>
          </p:nvSpPr>
          <p:spPr bwMode="auto">
            <a:xfrm>
              <a:off x="830282" y="2051818"/>
              <a:ext cx="290508" cy="2839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dirty="0">
                <a:solidFill>
                  <a:srgbClr val="505050"/>
                </a:solidFill>
                <a:latin typeface="Segoe UI"/>
              </a:endParaRPr>
            </a:p>
          </p:txBody>
        </p:sp>
        <p:grpSp>
          <p:nvGrpSpPr>
            <p:cNvPr id="65" name="Group 64">
              <a:extLst>
                <a:ext uri="{FF2B5EF4-FFF2-40B4-BE49-F238E27FC236}">
                  <a16:creationId xmlns:a16="http://schemas.microsoft.com/office/drawing/2014/main" id="{28318092-9BA1-4991-B475-3BCEC15EB433}"/>
                </a:ext>
              </a:extLst>
            </p:cNvPr>
            <p:cNvGrpSpPr/>
            <p:nvPr/>
          </p:nvGrpSpPr>
          <p:grpSpPr>
            <a:xfrm>
              <a:off x="866735" y="2877782"/>
              <a:ext cx="217603" cy="260468"/>
              <a:chOff x="293697" y="2803295"/>
              <a:chExt cx="315844" cy="378062"/>
            </a:xfrm>
          </p:grpSpPr>
          <p:sp>
            <p:nvSpPr>
              <p:cNvPr id="66" name="signal" title="Icon of a communication signal">
                <a:extLst>
                  <a:ext uri="{FF2B5EF4-FFF2-40B4-BE49-F238E27FC236}">
                    <a16:creationId xmlns:a16="http://schemas.microsoft.com/office/drawing/2014/main" id="{82C7312A-A49F-4214-A2A5-6B9983EEF5FD}"/>
                  </a:ext>
                </a:extLst>
              </p:cNvPr>
              <p:cNvSpPr>
                <a:spLocks noChangeAspect="1" noEditPoints="1"/>
              </p:cNvSpPr>
              <p:nvPr/>
            </p:nvSpPr>
            <p:spPr bwMode="auto">
              <a:xfrm rot="10800000">
                <a:off x="293697" y="2822880"/>
                <a:ext cx="315844" cy="35847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dirty="0">
                  <a:solidFill>
                    <a:srgbClr val="505050"/>
                  </a:solidFill>
                  <a:latin typeface="Segoe UI"/>
                </a:endParaRPr>
              </a:p>
            </p:txBody>
          </p:sp>
          <p:sp>
            <p:nvSpPr>
              <p:cNvPr id="67" name="Rectangle: Top Corners Rounded 66">
                <a:extLst>
                  <a:ext uri="{FF2B5EF4-FFF2-40B4-BE49-F238E27FC236}">
                    <a16:creationId xmlns:a16="http://schemas.microsoft.com/office/drawing/2014/main" id="{6F3FD50F-2C3E-4D80-9872-AA4D9CB10BE0}"/>
                  </a:ext>
                </a:extLst>
              </p:cNvPr>
              <p:cNvSpPr/>
              <p:nvPr/>
            </p:nvSpPr>
            <p:spPr bwMode="auto">
              <a:xfrm>
                <a:off x="317073" y="2803295"/>
                <a:ext cx="269094" cy="136750"/>
              </a:xfrm>
              <a:prstGeom prst="round2SameRect">
                <a:avLst>
                  <a:gd name="adj1" fmla="val 37640"/>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B6E7FA0-563C-43AF-B087-C867537E67B2}"/>
                  </a:ext>
                </a:extLst>
              </p:cNvPr>
              <p:cNvSpPr/>
              <p:nvPr/>
            </p:nvSpPr>
            <p:spPr bwMode="auto">
              <a:xfrm>
                <a:off x="394313" y="2882232"/>
                <a:ext cx="114613" cy="11461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8" name="Straight Connector 47">
            <a:extLst>
              <a:ext uri="{FF2B5EF4-FFF2-40B4-BE49-F238E27FC236}">
                <a16:creationId xmlns:a16="http://schemas.microsoft.com/office/drawing/2014/main" id="{7A2DA466-BD7A-9341-B1F2-6173F36480E2}"/>
              </a:ext>
            </a:extLst>
          </p:cNvPr>
          <p:cNvCxnSpPr>
            <a:cxnSpLocks/>
            <a:stCxn id="3" idx="2"/>
            <a:endCxn id="6" idx="0"/>
          </p:cNvCxnSpPr>
          <p:nvPr/>
        </p:nvCxnSpPr>
        <p:spPr>
          <a:xfrm>
            <a:off x="5483220" y="2514687"/>
            <a:ext cx="0" cy="667338"/>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81E3649-1F63-4892-8D19-D0A57FA8CDFC}"/>
              </a:ext>
            </a:extLst>
          </p:cNvPr>
          <p:cNvCxnSpPr>
            <a:cxnSpLocks/>
            <a:endCxn id="76" idx="2"/>
          </p:cNvCxnSpPr>
          <p:nvPr/>
        </p:nvCxnSpPr>
        <p:spPr>
          <a:xfrm flipV="1">
            <a:off x="8400022" y="2389141"/>
            <a:ext cx="0" cy="83856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F939347E-80C5-43C7-AEFE-EE6E26AC47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030" y="1660795"/>
            <a:ext cx="524599" cy="524599"/>
          </a:xfrm>
          <a:prstGeom prst="rect">
            <a:avLst/>
          </a:prstGeom>
        </p:spPr>
      </p:pic>
      <p:sp>
        <p:nvSpPr>
          <p:cNvPr id="76" name="TextBox 75">
            <a:extLst>
              <a:ext uri="{FF2B5EF4-FFF2-40B4-BE49-F238E27FC236}">
                <a16:creationId xmlns:a16="http://schemas.microsoft.com/office/drawing/2014/main" id="{104F2E74-0162-4C68-8A8F-22144475DB9C}"/>
              </a:ext>
            </a:extLst>
          </p:cNvPr>
          <p:cNvSpPr txBox="1"/>
          <p:nvPr/>
        </p:nvSpPr>
        <p:spPr>
          <a:xfrm>
            <a:off x="7739799" y="2134879"/>
            <a:ext cx="1320446" cy="254262"/>
          </a:xfrm>
          <a:prstGeom prst="rect">
            <a:avLst/>
          </a:prstGeom>
          <a:noFill/>
        </p:spPr>
        <p:txBody>
          <a:bodyPr wrap="square">
            <a:spAutoFit/>
          </a:bodyPr>
          <a:lstStyle/>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Azure Sentinel</a:t>
            </a:r>
          </a:p>
        </p:txBody>
      </p:sp>
      <p:pic>
        <p:nvPicPr>
          <p:cNvPr id="77" name="Graphic 76">
            <a:extLst>
              <a:ext uri="{FF2B5EF4-FFF2-40B4-BE49-F238E27FC236}">
                <a16:creationId xmlns:a16="http://schemas.microsoft.com/office/drawing/2014/main" id="{E1DFCAA7-8CF8-4731-B0DC-0E8F6C08BC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6296" y="3338304"/>
            <a:ext cx="522258" cy="522258"/>
          </a:xfrm>
          <a:prstGeom prst="rect">
            <a:avLst/>
          </a:prstGeom>
        </p:spPr>
      </p:pic>
      <p:sp>
        <p:nvSpPr>
          <p:cNvPr id="82" name="TextBox 81">
            <a:extLst>
              <a:ext uri="{FF2B5EF4-FFF2-40B4-BE49-F238E27FC236}">
                <a16:creationId xmlns:a16="http://schemas.microsoft.com/office/drawing/2014/main" id="{AE5E5174-553A-43D4-8294-332E916886D0}"/>
              </a:ext>
            </a:extLst>
          </p:cNvPr>
          <p:cNvSpPr txBox="1"/>
          <p:nvPr/>
        </p:nvSpPr>
        <p:spPr>
          <a:xfrm>
            <a:off x="7691785" y="3871970"/>
            <a:ext cx="1320446" cy="414353"/>
          </a:xfrm>
          <a:prstGeom prst="rect">
            <a:avLst/>
          </a:prstGeom>
          <a:noFill/>
        </p:spPr>
        <p:txBody>
          <a:bodyPr wrap="square">
            <a:spAutoFit/>
          </a:bodyPr>
          <a:lstStyle/>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Azure Defender</a:t>
            </a:r>
          </a:p>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 for IoT</a:t>
            </a:r>
          </a:p>
        </p:txBody>
      </p:sp>
      <p:grpSp>
        <p:nvGrpSpPr>
          <p:cNvPr id="104" name="Group 103" descr="Icon of a microchip.">
            <a:extLst>
              <a:ext uri="{FF2B5EF4-FFF2-40B4-BE49-F238E27FC236}">
                <a16:creationId xmlns:a16="http://schemas.microsoft.com/office/drawing/2014/main" id="{F008FEC5-0EEE-4BD5-9ED3-F5C5AB0D7224}"/>
              </a:ext>
            </a:extLst>
          </p:cNvPr>
          <p:cNvGrpSpPr/>
          <p:nvPr/>
        </p:nvGrpSpPr>
        <p:grpSpPr>
          <a:xfrm>
            <a:off x="2186697" y="4811499"/>
            <a:ext cx="251839" cy="256942"/>
            <a:chOff x="9019442" y="2257926"/>
            <a:chExt cx="386944" cy="394786"/>
          </a:xfrm>
        </p:grpSpPr>
        <p:sp>
          <p:nvSpPr>
            <p:cNvPr id="105" name="Rectangle: Rounded Corners 104">
              <a:extLst>
                <a:ext uri="{FF2B5EF4-FFF2-40B4-BE49-F238E27FC236}">
                  <a16:creationId xmlns:a16="http://schemas.microsoft.com/office/drawing/2014/main" id="{05796CEA-CF20-44F6-9AE6-9F0E8D9B5AC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06" name="chip" title="Icon of a computer chip">
              <a:extLst>
                <a:ext uri="{FF2B5EF4-FFF2-40B4-BE49-F238E27FC236}">
                  <a16:creationId xmlns:a16="http://schemas.microsoft.com/office/drawing/2014/main" id="{9082E104-3C4B-4833-A469-BF2FA932ABC6}"/>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108" name="Rectangle: Rounded Corners 107">
              <a:extLst>
                <a:ext uri="{FF2B5EF4-FFF2-40B4-BE49-F238E27FC236}">
                  <a16:creationId xmlns:a16="http://schemas.microsoft.com/office/drawing/2014/main" id="{726AA567-C219-45D7-8D4F-1A0FC9D4A68A}"/>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grpSp>
      <p:grpSp>
        <p:nvGrpSpPr>
          <p:cNvPr id="109" name="Group 108" descr="Icon of a microchip.">
            <a:extLst>
              <a:ext uri="{FF2B5EF4-FFF2-40B4-BE49-F238E27FC236}">
                <a16:creationId xmlns:a16="http://schemas.microsoft.com/office/drawing/2014/main" id="{4564FD2A-16A9-4C4B-B408-F5625B66BB49}"/>
              </a:ext>
            </a:extLst>
          </p:cNvPr>
          <p:cNvGrpSpPr/>
          <p:nvPr/>
        </p:nvGrpSpPr>
        <p:grpSpPr>
          <a:xfrm>
            <a:off x="2183978" y="5226715"/>
            <a:ext cx="251839" cy="256942"/>
            <a:chOff x="9019442" y="2257926"/>
            <a:chExt cx="386944" cy="394786"/>
          </a:xfrm>
        </p:grpSpPr>
        <p:sp>
          <p:nvSpPr>
            <p:cNvPr id="110" name="Rectangle: Rounded Corners 109">
              <a:extLst>
                <a:ext uri="{FF2B5EF4-FFF2-40B4-BE49-F238E27FC236}">
                  <a16:creationId xmlns:a16="http://schemas.microsoft.com/office/drawing/2014/main" id="{6507EDA3-F868-4726-8199-1A799EF93624}"/>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11" name="chip" title="Icon of a computer chip">
              <a:extLst>
                <a:ext uri="{FF2B5EF4-FFF2-40B4-BE49-F238E27FC236}">
                  <a16:creationId xmlns:a16="http://schemas.microsoft.com/office/drawing/2014/main" id="{0724CAAC-2194-4BC2-AC71-03E691ED0A77}"/>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112" name="Rectangle: Rounded Corners 111">
              <a:extLst>
                <a:ext uri="{FF2B5EF4-FFF2-40B4-BE49-F238E27FC236}">
                  <a16:creationId xmlns:a16="http://schemas.microsoft.com/office/drawing/2014/main" id="{E885AC71-1A13-4CAD-AB6C-A42AA4C8E773}"/>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265F4BB5-9060-479A-AE98-5FAB144D524B}"/>
              </a:ext>
            </a:extLst>
          </p:cNvPr>
          <p:cNvGrpSpPr/>
          <p:nvPr/>
        </p:nvGrpSpPr>
        <p:grpSpPr>
          <a:xfrm>
            <a:off x="2183978" y="4396506"/>
            <a:ext cx="251839" cy="301448"/>
            <a:chOff x="293697" y="2803295"/>
            <a:chExt cx="315844" cy="378062"/>
          </a:xfrm>
        </p:grpSpPr>
        <p:sp>
          <p:nvSpPr>
            <p:cNvPr id="114" name="signal" title="Icon of a communication signal">
              <a:extLst>
                <a:ext uri="{FF2B5EF4-FFF2-40B4-BE49-F238E27FC236}">
                  <a16:creationId xmlns:a16="http://schemas.microsoft.com/office/drawing/2014/main" id="{C4AAF8F2-1642-46EC-87A4-3A50AF2A1617}"/>
                </a:ext>
              </a:extLst>
            </p:cNvPr>
            <p:cNvSpPr>
              <a:spLocks noChangeAspect="1" noEditPoints="1"/>
            </p:cNvSpPr>
            <p:nvPr/>
          </p:nvSpPr>
          <p:spPr bwMode="auto">
            <a:xfrm rot="10800000">
              <a:off x="293697" y="2822880"/>
              <a:ext cx="315844" cy="35847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dirty="0">
                <a:solidFill>
                  <a:srgbClr val="505050"/>
                </a:solidFill>
                <a:latin typeface="Segoe UI"/>
              </a:endParaRPr>
            </a:p>
          </p:txBody>
        </p:sp>
        <p:sp>
          <p:nvSpPr>
            <p:cNvPr id="115" name="Rectangle: Top Corners Rounded 114">
              <a:extLst>
                <a:ext uri="{FF2B5EF4-FFF2-40B4-BE49-F238E27FC236}">
                  <a16:creationId xmlns:a16="http://schemas.microsoft.com/office/drawing/2014/main" id="{85E13C61-87A4-4F12-AC9A-8557DC095E43}"/>
                </a:ext>
              </a:extLst>
            </p:cNvPr>
            <p:cNvSpPr/>
            <p:nvPr/>
          </p:nvSpPr>
          <p:spPr bwMode="auto">
            <a:xfrm>
              <a:off x="317073" y="2803295"/>
              <a:ext cx="269094" cy="136750"/>
            </a:xfrm>
            <a:prstGeom prst="round2SameRect">
              <a:avLst>
                <a:gd name="adj1" fmla="val 37640"/>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8B1A2104-45F7-4F8D-BA32-2F196F498491}"/>
                </a:ext>
              </a:extLst>
            </p:cNvPr>
            <p:cNvSpPr/>
            <p:nvPr/>
          </p:nvSpPr>
          <p:spPr bwMode="auto">
            <a:xfrm>
              <a:off x="394313" y="2882232"/>
              <a:ext cx="114613" cy="11461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3C5E233A-B178-4961-8A4A-B05A4C2472AF}"/>
              </a:ext>
            </a:extLst>
          </p:cNvPr>
          <p:cNvSpPr/>
          <p:nvPr/>
        </p:nvSpPr>
        <p:spPr bwMode="auto">
          <a:xfrm>
            <a:off x="7879765" y="5623843"/>
            <a:ext cx="1116740" cy="254262"/>
          </a:xfrm>
          <a:prstGeom prst="rect">
            <a:avLst/>
          </a:prstGeom>
          <a:noFill/>
        </p:spPr>
        <p:txBody>
          <a:bodyPr wrap="square">
            <a:spAutoFit/>
          </a:bodyPr>
          <a:lstStyle/>
          <a:p>
            <a:pPr algn="ctr" defTabSz="951028" fontAlgn="base">
              <a:spcBef>
                <a:spcPct val="0"/>
              </a:spcBef>
              <a:spcAft>
                <a:spcPct val="0"/>
              </a:spcAft>
            </a:pPr>
            <a:r>
              <a:rPr lang="en-US" sz="1020" b="1" dirty="0">
                <a:solidFill>
                  <a:srgbClr val="000000"/>
                </a:solidFill>
                <a:latin typeface="Segoe UI Semibold" panose="020B0702040204020203" pitchFamily="34" charset="0"/>
                <a:cs typeface="Segoe UI Semibold" panose="020B0702040204020203" pitchFamily="34" charset="0"/>
              </a:rPr>
              <a:t>Azure IoT Hub</a:t>
            </a:r>
          </a:p>
        </p:txBody>
      </p:sp>
      <p:pic>
        <p:nvPicPr>
          <p:cNvPr id="86" name="Graphic 85">
            <a:extLst>
              <a:ext uri="{FF2B5EF4-FFF2-40B4-BE49-F238E27FC236}">
                <a16:creationId xmlns:a16="http://schemas.microsoft.com/office/drawing/2014/main" id="{DA2AD991-DB30-4E18-ABF3-17FFC84244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7516" y="5139792"/>
            <a:ext cx="461236" cy="461236"/>
          </a:xfrm>
          <a:prstGeom prst="rect">
            <a:avLst/>
          </a:prstGeom>
        </p:spPr>
      </p:pic>
      <p:sp>
        <p:nvSpPr>
          <p:cNvPr id="88" name="Rectangle 87">
            <a:extLst>
              <a:ext uri="{FF2B5EF4-FFF2-40B4-BE49-F238E27FC236}">
                <a16:creationId xmlns:a16="http://schemas.microsoft.com/office/drawing/2014/main" id="{1C2189D2-973D-413E-AE82-76CE8C9AA67E}"/>
              </a:ext>
            </a:extLst>
          </p:cNvPr>
          <p:cNvSpPr/>
          <p:nvPr/>
        </p:nvSpPr>
        <p:spPr bwMode="auto">
          <a:xfrm>
            <a:off x="7883094" y="5016645"/>
            <a:ext cx="1177151" cy="93402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E0FBF00E-7052-4258-9899-794315A64E07}"/>
              </a:ext>
            </a:extLst>
          </p:cNvPr>
          <p:cNvSpPr txBox="1"/>
          <p:nvPr/>
        </p:nvSpPr>
        <p:spPr>
          <a:xfrm>
            <a:off x="698208" y="4363172"/>
            <a:ext cx="1400852" cy="1246982"/>
          </a:xfrm>
          <a:prstGeom prst="rect">
            <a:avLst/>
          </a:prstGeom>
          <a:noFill/>
        </p:spPr>
        <p:txBody>
          <a:bodyPr wrap="square">
            <a:spAutoFit/>
          </a:bodyPr>
          <a:lstStyle/>
          <a:p>
            <a:pPr defTabSz="951028" fontAlgn="base">
              <a:spcBef>
                <a:spcPct val="0"/>
              </a:spcBef>
              <a:spcAft>
                <a:spcPct val="0"/>
              </a:spcAft>
            </a:pPr>
            <a:r>
              <a:rPr lang="en-US" sz="1224" b="1" dirty="0">
                <a:solidFill>
                  <a:srgbClr val="000000"/>
                </a:solidFill>
                <a:latin typeface="Segoe UI Semibold" panose="020B0702040204020203" pitchFamily="34" charset="0"/>
                <a:cs typeface="Segoe UI Semibold" panose="020B0702040204020203" pitchFamily="34" charset="0"/>
              </a:rPr>
              <a:t>Security Module</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Windows</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Linux</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RTOS </a:t>
            </a:r>
          </a:p>
          <a:p>
            <a:pPr defTabSz="951028" fontAlgn="base">
              <a:spcBef>
                <a:spcPct val="0"/>
              </a:spcBef>
              <a:spcAft>
                <a:spcPct val="0"/>
              </a:spcAft>
            </a:pPr>
            <a:r>
              <a:rPr lang="en-US" sz="1224" b="1" dirty="0">
                <a:solidFill>
                  <a:srgbClr val="000000"/>
                </a:solidFill>
                <a:latin typeface="Segoe UI Semibold" panose="020B0702040204020203" pitchFamily="34" charset="0"/>
                <a:cs typeface="Segoe UI Semibold" panose="020B0702040204020203" pitchFamily="34" charset="0"/>
              </a:rPr>
              <a:t>Azure Sphere</a:t>
            </a:r>
          </a:p>
          <a:p>
            <a:pPr defTabSz="951028" fontAlgn="base">
              <a:spcBef>
                <a:spcPct val="0"/>
              </a:spcBef>
              <a:spcAft>
                <a:spcPct val="0"/>
              </a:spcAft>
            </a:pPr>
            <a:endParaRPr lang="en-US" sz="1224" b="1" dirty="0">
              <a:solidFill>
                <a:srgbClr val="000000"/>
              </a:solidFill>
              <a:latin typeface="Segoe UI Semibold" panose="020B0702040204020203" pitchFamily="34" charset="0"/>
              <a:cs typeface="Segoe UI Semibold" panose="020B0702040204020203" pitchFamily="34" charset="0"/>
            </a:endParaRPr>
          </a:p>
        </p:txBody>
      </p:sp>
      <p:sp>
        <p:nvSpPr>
          <p:cNvPr id="97" name="TextBox 96">
            <a:extLst>
              <a:ext uri="{FF2B5EF4-FFF2-40B4-BE49-F238E27FC236}">
                <a16:creationId xmlns:a16="http://schemas.microsoft.com/office/drawing/2014/main" id="{AE799E4C-461B-4896-914A-C9E4048C993C}"/>
              </a:ext>
            </a:extLst>
          </p:cNvPr>
          <p:cNvSpPr txBox="1"/>
          <p:nvPr/>
        </p:nvSpPr>
        <p:spPr>
          <a:xfrm>
            <a:off x="4238145" y="5680953"/>
            <a:ext cx="1178131" cy="420656"/>
          </a:xfrm>
          <a:prstGeom prst="rect">
            <a:avLst/>
          </a:prstGeom>
          <a:solidFill>
            <a:schemeClr val="accent1">
              <a:lumMod val="20000"/>
              <a:lumOff val="80000"/>
            </a:schemeClr>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050" b="0" i="0" u="none" strike="noStrike" cap="none" spc="0" normalizeH="0" baseline="0">
                <a:ln>
                  <a:noFill/>
                </a:ln>
                <a:gradFill>
                  <a:gsLst>
                    <a:gs pos="26398">
                      <a:srgbClr val="FFFFFF"/>
                    </a:gs>
                    <a:gs pos="2917">
                      <a:srgbClr val="FFFFFF"/>
                    </a:gs>
                  </a:gsLst>
                  <a:lin ang="5400000" scaled="0"/>
                </a:gradFill>
                <a:effectLst/>
                <a:uLnTx/>
                <a:uFillTx/>
                <a:latin typeface="Segoe UI Semibold"/>
                <a:cs typeface="Segoe UI Semilight" panose="020B0402040204020203" pitchFamily="34" charset="0"/>
              </a:defRPr>
            </a:lvl1pPr>
          </a:lstStyle>
          <a:p>
            <a:pPr defTabSz="951028">
              <a:defRPr/>
            </a:pPr>
            <a:r>
              <a:rPr lang="en-US" sz="1428" dirty="0">
                <a:solidFill>
                  <a:srgbClr val="000000"/>
                </a:solidFill>
              </a:rPr>
              <a:t>Azure IoT Edge</a:t>
            </a:r>
          </a:p>
        </p:txBody>
      </p:sp>
      <p:cxnSp>
        <p:nvCxnSpPr>
          <p:cNvPr id="128" name="Straight Arrow Connector 127">
            <a:extLst>
              <a:ext uri="{FF2B5EF4-FFF2-40B4-BE49-F238E27FC236}">
                <a16:creationId xmlns:a16="http://schemas.microsoft.com/office/drawing/2014/main" id="{03A42E7F-115D-483E-950F-4DD0F4DA67D9}"/>
              </a:ext>
            </a:extLst>
          </p:cNvPr>
          <p:cNvCxnSpPr>
            <a:cxnSpLocks/>
          </p:cNvCxnSpPr>
          <p:nvPr/>
        </p:nvCxnSpPr>
        <p:spPr>
          <a:xfrm flipV="1">
            <a:off x="8400022" y="4390649"/>
            <a:ext cx="4020" cy="62599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D3DDCE9-229E-4A09-BBEE-A7B06DB91A0F}"/>
              </a:ext>
            </a:extLst>
          </p:cNvPr>
          <p:cNvSpPr txBox="1"/>
          <p:nvPr/>
        </p:nvSpPr>
        <p:spPr>
          <a:xfrm>
            <a:off x="9211189" y="3309221"/>
            <a:ext cx="2524588" cy="57640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Asset inventory</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Vulnerability management</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Continuous threat monitoring</a:t>
            </a:r>
          </a:p>
        </p:txBody>
      </p:sp>
      <p:sp>
        <p:nvSpPr>
          <p:cNvPr id="131" name="TextBox 130">
            <a:extLst>
              <a:ext uri="{FF2B5EF4-FFF2-40B4-BE49-F238E27FC236}">
                <a16:creationId xmlns:a16="http://schemas.microsoft.com/office/drawing/2014/main" id="{AD1128EA-D243-4085-A6CE-34EC7F9B36C4}"/>
              </a:ext>
            </a:extLst>
          </p:cNvPr>
          <p:cNvSpPr txBox="1"/>
          <p:nvPr/>
        </p:nvSpPr>
        <p:spPr>
          <a:xfrm>
            <a:off x="9277273" y="5081996"/>
            <a:ext cx="2524588" cy="57640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Cloud Gateway</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IoT Device Management</a:t>
            </a:r>
          </a:p>
          <a:p>
            <a:pPr marL="167867" indent="-167867" defTabSz="932563">
              <a:buFont typeface="Arial" panose="020B0604020202020204" pitchFamily="34" charset="0"/>
              <a:buChar char="•"/>
              <a:defRPr/>
            </a:pPr>
            <a:endParaRPr lang="en-US" sz="1224" dirty="0">
              <a:gradFill>
                <a:gsLst>
                  <a:gs pos="2917">
                    <a:srgbClr val="000000"/>
                  </a:gs>
                  <a:gs pos="30000">
                    <a:srgbClr val="000000"/>
                  </a:gs>
                </a:gsLst>
                <a:lin ang="5400000" scaled="0"/>
              </a:gradFill>
              <a:latin typeface="Segoe UI"/>
            </a:endParaRPr>
          </a:p>
        </p:txBody>
      </p:sp>
      <p:grpSp>
        <p:nvGrpSpPr>
          <p:cNvPr id="17" name="Group 16">
            <a:extLst>
              <a:ext uri="{FF2B5EF4-FFF2-40B4-BE49-F238E27FC236}">
                <a16:creationId xmlns:a16="http://schemas.microsoft.com/office/drawing/2014/main" id="{AF480CCB-4BAF-4AD5-935B-1B2C32439DD9}"/>
              </a:ext>
            </a:extLst>
          </p:cNvPr>
          <p:cNvGrpSpPr/>
          <p:nvPr/>
        </p:nvGrpSpPr>
        <p:grpSpPr>
          <a:xfrm>
            <a:off x="639272" y="2313697"/>
            <a:ext cx="1466460" cy="1546866"/>
            <a:chOff x="619192" y="2193681"/>
            <a:chExt cx="1437836" cy="1516673"/>
          </a:xfrm>
        </p:grpSpPr>
        <p:pic>
          <p:nvPicPr>
            <p:cNvPr id="143" name="Picture 142">
              <a:extLst>
                <a:ext uri="{FF2B5EF4-FFF2-40B4-BE49-F238E27FC236}">
                  <a16:creationId xmlns:a16="http://schemas.microsoft.com/office/drawing/2014/main" id="{20CA57B9-BC26-4818-923E-B47361E68A71}"/>
                </a:ext>
              </a:extLst>
            </p:cNvPr>
            <p:cNvPicPr>
              <a:picLocks noChangeAspect="1"/>
            </p:cNvPicPr>
            <p:nvPr/>
          </p:nvPicPr>
          <p:blipFill>
            <a:blip r:embed="rId9"/>
            <a:stretch>
              <a:fillRect/>
            </a:stretch>
          </p:blipFill>
          <p:spPr>
            <a:xfrm>
              <a:off x="619192" y="2193681"/>
              <a:ext cx="1437836" cy="1516673"/>
            </a:xfrm>
            <a:prstGeom prst="rect">
              <a:avLst/>
            </a:prstGeom>
          </p:spPr>
        </p:pic>
        <p:pic>
          <p:nvPicPr>
            <p:cNvPr id="136" name="Picture 135">
              <a:extLst>
                <a:ext uri="{FF2B5EF4-FFF2-40B4-BE49-F238E27FC236}">
                  <a16:creationId xmlns:a16="http://schemas.microsoft.com/office/drawing/2014/main" id="{09C3B965-49AD-49B1-9258-54F446769DFF}"/>
                </a:ext>
              </a:extLst>
            </p:cNvPr>
            <p:cNvPicPr>
              <a:picLocks noChangeAspect="1"/>
            </p:cNvPicPr>
            <p:nvPr/>
          </p:nvPicPr>
          <p:blipFill>
            <a:blip r:embed="rId10"/>
            <a:stretch>
              <a:fillRect/>
            </a:stretch>
          </p:blipFill>
          <p:spPr>
            <a:xfrm>
              <a:off x="664899" y="2935273"/>
              <a:ext cx="1308034" cy="222644"/>
            </a:xfrm>
            <a:prstGeom prst="rect">
              <a:avLst/>
            </a:prstGeom>
          </p:spPr>
        </p:pic>
        <p:pic>
          <p:nvPicPr>
            <p:cNvPr id="137" name="Picture 136">
              <a:extLst>
                <a:ext uri="{FF2B5EF4-FFF2-40B4-BE49-F238E27FC236}">
                  <a16:creationId xmlns:a16="http://schemas.microsoft.com/office/drawing/2014/main" id="{6C5DF231-49C7-4021-B615-5DE4409FCA0E}"/>
                </a:ext>
              </a:extLst>
            </p:cNvPr>
            <p:cNvPicPr>
              <a:picLocks noChangeAspect="1"/>
            </p:cNvPicPr>
            <p:nvPr/>
          </p:nvPicPr>
          <p:blipFill>
            <a:blip r:embed="rId11"/>
            <a:stretch>
              <a:fillRect/>
            </a:stretch>
          </p:blipFill>
          <p:spPr>
            <a:xfrm>
              <a:off x="811195" y="3179638"/>
              <a:ext cx="916309" cy="234812"/>
            </a:xfrm>
            <a:prstGeom prst="rect">
              <a:avLst/>
            </a:prstGeom>
          </p:spPr>
        </p:pic>
        <p:pic>
          <p:nvPicPr>
            <p:cNvPr id="138" name="Picture 137">
              <a:extLst>
                <a:ext uri="{FF2B5EF4-FFF2-40B4-BE49-F238E27FC236}">
                  <a16:creationId xmlns:a16="http://schemas.microsoft.com/office/drawing/2014/main" id="{A97FD146-3F15-4107-A485-E4961DABFD33}"/>
                </a:ext>
              </a:extLst>
            </p:cNvPr>
            <p:cNvPicPr>
              <a:picLocks noChangeAspect="1"/>
            </p:cNvPicPr>
            <p:nvPr/>
          </p:nvPicPr>
          <p:blipFill>
            <a:blip r:embed="rId12"/>
            <a:stretch>
              <a:fillRect/>
            </a:stretch>
          </p:blipFill>
          <p:spPr>
            <a:xfrm>
              <a:off x="679686" y="2545357"/>
              <a:ext cx="960470" cy="161282"/>
            </a:xfrm>
            <a:prstGeom prst="rect">
              <a:avLst/>
            </a:prstGeom>
          </p:spPr>
        </p:pic>
        <p:pic>
          <p:nvPicPr>
            <p:cNvPr id="139" name="Picture 138">
              <a:extLst>
                <a:ext uri="{FF2B5EF4-FFF2-40B4-BE49-F238E27FC236}">
                  <a16:creationId xmlns:a16="http://schemas.microsoft.com/office/drawing/2014/main" id="{6216D6A1-72F7-440D-A9A5-CC5A083AF81E}"/>
                </a:ext>
              </a:extLst>
            </p:cNvPr>
            <p:cNvPicPr>
              <a:picLocks noChangeAspect="1"/>
            </p:cNvPicPr>
            <p:nvPr/>
          </p:nvPicPr>
          <p:blipFill>
            <a:blip r:embed="rId13"/>
            <a:stretch>
              <a:fillRect/>
            </a:stretch>
          </p:blipFill>
          <p:spPr>
            <a:xfrm>
              <a:off x="1281286" y="2282493"/>
              <a:ext cx="750887" cy="216513"/>
            </a:xfrm>
            <a:prstGeom prst="rect">
              <a:avLst/>
            </a:prstGeom>
          </p:spPr>
        </p:pic>
        <p:pic>
          <p:nvPicPr>
            <p:cNvPr id="140" name="Picture 139">
              <a:extLst>
                <a:ext uri="{FF2B5EF4-FFF2-40B4-BE49-F238E27FC236}">
                  <a16:creationId xmlns:a16="http://schemas.microsoft.com/office/drawing/2014/main" id="{3BDB4E13-32FA-4DC9-810E-874398163B1C}"/>
                </a:ext>
              </a:extLst>
            </p:cNvPr>
            <p:cNvPicPr>
              <a:picLocks noChangeAspect="1"/>
            </p:cNvPicPr>
            <p:nvPr/>
          </p:nvPicPr>
          <p:blipFill>
            <a:blip r:embed="rId14"/>
            <a:stretch>
              <a:fillRect/>
            </a:stretch>
          </p:blipFill>
          <p:spPr>
            <a:xfrm>
              <a:off x="631106" y="3406739"/>
              <a:ext cx="1393829" cy="223238"/>
            </a:xfrm>
            <a:prstGeom prst="rect">
              <a:avLst/>
            </a:prstGeom>
          </p:spPr>
        </p:pic>
        <p:pic>
          <p:nvPicPr>
            <p:cNvPr id="141" name="Picture 140">
              <a:extLst>
                <a:ext uri="{FF2B5EF4-FFF2-40B4-BE49-F238E27FC236}">
                  <a16:creationId xmlns:a16="http://schemas.microsoft.com/office/drawing/2014/main" id="{66D60D72-5239-4CEB-9B0F-32525C205263}"/>
                </a:ext>
              </a:extLst>
            </p:cNvPr>
            <p:cNvPicPr>
              <a:picLocks noChangeAspect="1"/>
            </p:cNvPicPr>
            <p:nvPr/>
          </p:nvPicPr>
          <p:blipFill>
            <a:blip r:embed="rId15"/>
            <a:stretch>
              <a:fillRect/>
            </a:stretch>
          </p:blipFill>
          <p:spPr>
            <a:xfrm>
              <a:off x="634842" y="2325930"/>
              <a:ext cx="668942" cy="173804"/>
            </a:xfrm>
            <a:prstGeom prst="rect">
              <a:avLst/>
            </a:prstGeom>
          </p:spPr>
        </p:pic>
        <p:pic>
          <p:nvPicPr>
            <p:cNvPr id="142" name="Picture 141">
              <a:extLst>
                <a:ext uri="{FF2B5EF4-FFF2-40B4-BE49-F238E27FC236}">
                  <a16:creationId xmlns:a16="http://schemas.microsoft.com/office/drawing/2014/main" id="{EF5F268A-ADE6-4943-8FE9-05B41A60BEF4}"/>
                </a:ext>
              </a:extLst>
            </p:cNvPr>
            <p:cNvPicPr>
              <a:picLocks noChangeAspect="1"/>
            </p:cNvPicPr>
            <p:nvPr/>
          </p:nvPicPr>
          <p:blipFill>
            <a:blip r:embed="rId16"/>
            <a:stretch>
              <a:fillRect/>
            </a:stretch>
          </p:blipFill>
          <p:spPr>
            <a:xfrm>
              <a:off x="650061" y="2722311"/>
              <a:ext cx="1332090" cy="197290"/>
            </a:xfrm>
            <a:prstGeom prst="rect">
              <a:avLst/>
            </a:prstGeom>
          </p:spPr>
        </p:pic>
      </p:grpSp>
      <p:sp>
        <p:nvSpPr>
          <p:cNvPr id="68" name="TextBox 67">
            <a:extLst>
              <a:ext uri="{FF2B5EF4-FFF2-40B4-BE49-F238E27FC236}">
                <a16:creationId xmlns:a16="http://schemas.microsoft.com/office/drawing/2014/main" id="{7C0E7F06-6EAE-49FD-BFF5-755FB95B7C0E}"/>
              </a:ext>
            </a:extLst>
          </p:cNvPr>
          <p:cNvSpPr txBox="1"/>
          <p:nvPr/>
        </p:nvSpPr>
        <p:spPr>
          <a:xfrm>
            <a:off x="4213814" y="3264259"/>
            <a:ext cx="2474582" cy="1280858"/>
          </a:xfrm>
          <a:prstGeom prst="rect">
            <a:avLst/>
          </a:prstGeom>
          <a:noFill/>
        </p:spPr>
        <p:txBody>
          <a:bodyPr wrap="square" lIns="0" tIns="0" rIns="0" bIns="0" rtlCol="0">
            <a:spAutoFit/>
          </a:bodyPr>
          <a:lstStyle/>
          <a:p>
            <a:pPr algn="ctr" defTabSz="932563">
              <a:defRPr/>
            </a:pPr>
            <a:r>
              <a:rPr lang="en-US" sz="1632" dirty="0">
                <a:latin typeface="Segoe UI"/>
              </a:rPr>
              <a:t>Azure Defender for IoT</a:t>
            </a:r>
          </a:p>
          <a:p>
            <a:pPr algn="ctr" defTabSz="932563">
              <a:defRPr/>
            </a:pPr>
            <a:r>
              <a:rPr lang="en-US" sz="1632" dirty="0">
                <a:latin typeface="Segoe UI"/>
              </a:rPr>
              <a:t>Network Sensor </a:t>
            </a:r>
          </a:p>
          <a:p>
            <a:pPr defTabSz="932563">
              <a:defRPr/>
            </a:pPr>
            <a:endParaRPr lang="en-US" sz="1224" dirty="0">
              <a:gradFill>
                <a:gsLst>
                  <a:gs pos="2917">
                    <a:srgbClr val="000000"/>
                  </a:gs>
                  <a:gs pos="30000">
                    <a:srgbClr val="000000"/>
                  </a:gs>
                </a:gsLst>
                <a:lin ang="5400000" scaled="0"/>
              </a:gradFill>
              <a:latin typeface="Segoe UI"/>
            </a:endParaRP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Asset inventory</a:t>
            </a: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Vulnerability management</a:t>
            </a: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Continuous threat monitoring</a:t>
            </a:r>
          </a:p>
        </p:txBody>
      </p:sp>
      <p:sp>
        <p:nvSpPr>
          <p:cNvPr id="6" name="Rectangle 5">
            <a:extLst>
              <a:ext uri="{FF2B5EF4-FFF2-40B4-BE49-F238E27FC236}">
                <a16:creationId xmlns:a16="http://schemas.microsoft.com/office/drawing/2014/main" id="{5250DDD6-48D0-4F12-8A9B-0F67771EE347}"/>
              </a:ext>
            </a:extLst>
          </p:cNvPr>
          <p:cNvSpPr/>
          <p:nvPr/>
        </p:nvSpPr>
        <p:spPr bwMode="auto">
          <a:xfrm>
            <a:off x="4188812" y="3182025"/>
            <a:ext cx="2588817" cy="1596581"/>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Connector: Elbow 14">
            <a:extLst>
              <a:ext uri="{FF2B5EF4-FFF2-40B4-BE49-F238E27FC236}">
                <a16:creationId xmlns:a16="http://schemas.microsoft.com/office/drawing/2014/main" id="{0254A764-5DB8-4299-856A-4CAD9E84F650}"/>
              </a:ext>
            </a:extLst>
          </p:cNvPr>
          <p:cNvCxnSpPr>
            <a:endCxn id="85" idx="2"/>
          </p:cNvCxnSpPr>
          <p:nvPr/>
        </p:nvCxnSpPr>
        <p:spPr>
          <a:xfrm rot="10800000">
            <a:off x="3312314" y="5258617"/>
            <a:ext cx="925831" cy="692050"/>
          </a:xfrm>
          <a:prstGeom prst="bentConnector2">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273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nodeType="with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fade">
                                      <p:cBhvr>
                                        <p:cTn id="39" dur="500"/>
                                        <p:tgtEl>
                                          <p:spTgt spid="1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animEffect transition="in" filter="fade">
                                      <p:cBhvr>
                                        <p:cTn id="45" dur="500"/>
                                        <p:tgtEl>
                                          <p:spTgt spid="1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10"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fade">
                                      <p:cBhvr>
                                        <p:cTn id="67" dur="500"/>
                                        <p:tgtEl>
                                          <p:spTgt spid="104"/>
                                        </p:tgtEl>
                                      </p:cBhvr>
                                    </p:animEffect>
                                  </p:childTnLst>
                                </p:cTn>
                              </p:par>
                              <p:par>
                                <p:cTn id="68" presetID="10" presetClass="entr" presetSubtype="0" fill="hold"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nodeType="with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animBg="1"/>
      <p:bldP spid="98" grpId="0"/>
      <p:bldP spid="76" grpId="0"/>
      <p:bldP spid="82" grpId="0"/>
      <p:bldP spid="84" grpId="0"/>
      <p:bldP spid="88" grpId="0" animBg="1"/>
      <p:bldP spid="83" grpId="0"/>
      <p:bldP spid="97" grpId="0" animBg="1"/>
      <p:bldP spid="130" grpId="0"/>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9CF6-2B3D-394A-9001-7EF16F47E164}"/>
              </a:ext>
            </a:extLst>
          </p:cNvPr>
          <p:cNvSpPr>
            <a:spLocks noGrp="1"/>
          </p:cNvSpPr>
          <p:nvPr>
            <p:ph type="title"/>
          </p:nvPr>
        </p:nvSpPr>
        <p:spPr>
          <a:xfrm>
            <a:off x="600855" y="233151"/>
            <a:ext cx="6171537" cy="502246"/>
          </a:xfrm>
        </p:spPr>
        <p:txBody>
          <a:bodyPr/>
          <a:lstStyle/>
          <a:p>
            <a:r>
              <a:rPr lang="en-US" sz="3264"/>
              <a:t>Learn more</a:t>
            </a:r>
          </a:p>
        </p:txBody>
      </p:sp>
      <p:sp>
        <p:nvSpPr>
          <p:cNvPr id="3" name="Content Placeholder 2">
            <a:extLst>
              <a:ext uri="{FF2B5EF4-FFF2-40B4-BE49-F238E27FC236}">
                <a16:creationId xmlns:a16="http://schemas.microsoft.com/office/drawing/2014/main" id="{7ADC696C-D70C-0149-8783-39B898DD1A6F}"/>
              </a:ext>
            </a:extLst>
          </p:cNvPr>
          <p:cNvSpPr>
            <a:spLocks noGrp="1"/>
          </p:cNvSpPr>
          <p:nvPr>
            <p:ph sz="quarter" idx="10"/>
          </p:nvPr>
        </p:nvSpPr>
        <p:spPr>
          <a:xfrm>
            <a:off x="600856" y="797496"/>
            <a:ext cx="6421628" cy="5622373"/>
          </a:xfrm>
        </p:spPr>
        <p:txBody>
          <a:bodyPr/>
          <a:lstStyle/>
          <a:p>
            <a:pPr>
              <a:lnSpc>
                <a:spcPct val="90000"/>
              </a:lnSpc>
              <a:spcAft>
                <a:spcPts val="204"/>
              </a:spcAft>
            </a:pPr>
            <a:r>
              <a:rPr lang="en-IL" sz="1428" dirty="0"/>
              <a:t>Tech </a:t>
            </a:r>
            <a:r>
              <a:rPr lang="en-US" sz="1428" dirty="0"/>
              <a:t>Community:</a:t>
            </a:r>
          </a:p>
          <a:p>
            <a:pPr>
              <a:lnSpc>
                <a:spcPct val="90000"/>
              </a:lnSpc>
              <a:spcAft>
                <a:spcPts val="204"/>
              </a:spcAft>
            </a:pPr>
            <a:r>
              <a:rPr lang="en-US" sz="1428" dirty="0">
                <a:solidFill>
                  <a:srgbClr val="0078D4"/>
                </a:solidFill>
                <a:hlinkClick r:id="rId3">
                  <a:extLst>
                    <a:ext uri="{A12FA001-AC4F-418D-AE19-62706E023703}">
                      <ahyp:hlinkClr xmlns:ahyp="http://schemas.microsoft.com/office/drawing/2018/hyperlinkcolor" val="tx"/>
                    </a:ext>
                  </a:extLst>
                </a:hlinkClick>
              </a:rPr>
              <a:t>IoT Security - Microsoft Tech Community</a:t>
            </a:r>
            <a:endParaRPr lang="en-US" sz="1428" dirty="0">
              <a:solidFill>
                <a:srgbClr val="0078D4"/>
              </a:solidFill>
            </a:endParaRPr>
          </a:p>
          <a:p>
            <a:pPr>
              <a:lnSpc>
                <a:spcPct val="90000"/>
              </a:lnSpc>
              <a:spcAft>
                <a:spcPts val="204"/>
              </a:spcAft>
            </a:pPr>
            <a:endParaRPr lang="en-US" sz="1428" dirty="0"/>
          </a:p>
          <a:p>
            <a:pPr>
              <a:lnSpc>
                <a:spcPct val="90000"/>
              </a:lnSpc>
              <a:spcAft>
                <a:spcPts val="204"/>
              </a:spcAft>
            </a:pPr>
            <a:r>
              <a:rPr lang="en-US" sz="1428" dirty="0"/>
              <a:t>Learn about product at: </a:t>
            </a:r>
          </a:p>
          <a:p>
            <a:pPr>
              <a:lnSpc>
                <a:spcPct val="90000"/>
              </a:lnSpc>
              <a:spcAft>
                <a:spcPts val="204"/>
              </a:spcAft>
            </a:pPr>
            <a:r>
              <a:rPr lang="en-US" sz="1428" dirty="0">
                <a:latin typeface="Segoe UI Symbol" panose="020B0502040204020203" pitchFamily="34" charset="0"/>
                <a:ea typeface="Segoe UI Symbol" panose="020B0502040204020203" pitchFamily="34" charset="0"/>
                <a:hlinkClick r:id="rId4"/>
              </a:rPr>
              <a:t>http://aka.ms/ADforIoT-Product</a:t>
            </a:r>
            <a:endParaRPr lang="en-US" sz="1428" dirty="0">
              <a:latin typeface="Segoe UI Symbol" panose="020B0502040204020203" pitchFamily="34" charset="0"/>
              <a:ea typeface="Segoe UI Symbol" panose="020B0502040204020203" pitchFamily="34" charset="0"/>
            </a:endParaRPr>
          </a:p>
          <a:p>
            <a:pPr>
              <a:lnSpc>
                <a:spcPct val="90000"/>
              </a:lnSpc>
              <a:spcAft>
                <a:spcPts val="204"/>
              </a:spcAft>
            </a:pPr>
            <a:r>
              <a:rPr lang="en-US" sz="1428" dirty="0">
                <a:latin typeface="Segoe UI Symbol" panose="020B0502040204020203" pitchFamily="34" charset="0"/>
                <a:ea typeface="Segoe UI Symbol" panose="020B0502040204020203" pitchFamily="34" charset="0"/>
                <a:hlinkClick r:id="rId5"/>
              </a:rPr>
              <a:t>http://aka.ms/ADforIoT-PP-Blog</a:t>
            </a:r>
            <a:endParaRPr lang="en-US" sz="1428" dirty="0">
              <a:latin typeface="Segoe UI Symbol" panose="020B0502040204020203" pitchFamily="34" charset="0"/>
              <a:ea typeface="Segoe UI Symbol" panose="020B0502040204020203" pitchFamily="34" charset="0"/>
            </a:endParaRPr>
          </a:p>
          <a:p>
            <a:pPr>
              <a:lnSpc>
                <a:spcPct val="90000"/>
              </a:lnSpc>
              <a:spcAft>
                <a:spcPts val="204"/>
              </a:spcAft>
            </a:pPr>
            <a:r>
              <a:rPr lang="en-US" sz="1428" dirty="0">
                <a:latin typeface="Segoe UI Symbol" panose="020B0502040204020203" pitchFamily="34" charset="0"/>
                <a:ea typeface="Segoe UI Symbol" panose="020B0502040204020203" pitchFamily="34" charset="0"/>
                <a:hlinkClick r:id="rId6"/>
              </a:rPr>
              <a:t>Product Documentation</a:t>
            </a:r>
            <a:endParaRPr lang="en-US" sz="1428" dirty="0">
              <a:latin typeface="Segoe UI Symbol" panose="020B0502040204020203" pitchFamily="34" charset="0"/>
              <a:ea typeface="Segoe UI Symbol" panose="020B0502040204020203" pitchFamily="34" charset="0"/>
            </a:endParaRPr>
          </a:p>
          <a:p>
            <a:pPr>
              <a:lnSpc>
                <a:spcPct val="90000"/>
              </a:lnSpc>
              <a:spcAft>
                <a:spcPts val="612"/>
              </a:spcAft>
            </a:pPr>
            <a:r>
              <a:rPr lang="en-US" sz="1428" dirty="0">
                <a:hlinkClick r:id="rId7"/>
              </a:rPr>
              <a:t>Azure Sphere | Microsoft Azure</a:t>
            </a:r>
            <a:endParaRPr lang="en-US" sz="1428" dirty="0"/>
          </a:p>
          <a:p>
            <a:pPr>
              <a:lnSpc>
                <a:spcPct val="90000"/>
              </a:lnSpc>
              <a:spcAft>
                <a:spcPts val="612"/>
              </a:spcAft>
            </a:pPr>
            <a:endParaRPr lang="en-US" sz="1428" dirty="0"/>
          </a:p>
          <a:p>
            <a:pPr>
              <a:lnSpc>
                <a:spcPct val="90000"/>
              </a:lnSpc>
              <a:spcAft>
                <a:spcPts val="612"/>
              </a:spcAft>
            </a:pPr>
            <a:r>
              <a:rPr lang="en-US" sz="1428" dirty="0"/>
              <a:t>View </a:t>
            </a:r>
            <a:r>
              <a:rPr lang="en-US" sz="1428" dirty="0">
                <a:hlinkClick r:id="rId8"/>
              </a:rPr>
              <a:t>on-demand webinars</a:t>
            </a:r>
            <a:r>
              <a:rPr lang="en-US" sz="1428" dirty="0"/>
              <a:t>:</a:t>
            </a:r>
          </a:p>
          <a:p>
            <a:pPr>
              <a:lnSpc>
                <a:spcPct val="90000"/>
              </a:lnSpc>
              <a:spcAft>
                <a:spcPts val="612"/>
              </a:spcAft>
            </a:pPr>
            <a:r>
              <a:rPr lang="en-US" sz="1428" dirty="0">
                <a:hlinkClick r:id="rId9"/>
              </a:rPr>
              <a:t>SANS: Bringing IT &amp; OT Together — Expert Roundtable</a:t>
            </a:r>
            <a:endParaRPr lang="en-US" sz="1428" dirty="0"/>
          </a:p>
          <a:p>
            <a:pPr>
              <a:lnSpc>
                <a:spcPct val="90000"/>
              </a:lnSpc>
              <a:spcAft>
                <a:spcPts val="612"/>
              </a:spcAft>
            </a:pPr>
            <a:r>
              <a:rPr lang="en-US" sz="1428" dirty="0">
                <a:hlinkClick r:id="rId10"/>
              </a:rPr>
              <a:t>SANS: A Principal Control Engineer’s Perspective on </a:t>
            </a:r>
            <a:br>
              <a:rPr lang="en-US" sz="1428" dirty="0">
                <a:hlinkClick r:id="rId10"/>
              </a:rPr>
            </a:br>
            <a:r>
              <a:rPr lang="en-US" sz="1428" dirty="0">
                <a:hlinkClick r:id="rId10"/>
              </a:rPr>
              <a:t>Defending Energy Utilities from IoT/ICS Attacks</a:t>
            </a:r>
            <a:endParaRPr lang="en-US" sz="1428" dirty="0"/>
          </a:p>
          <a:p>
            <a:pPr>
              <a:lnSpc>
                <a:spcPct val="90000"/>
              </a:lnSpc>
              <a:spcAft>
                <a:spcPts val="1836"/>
              </a:spcAft>
            </a:pPr>
            <a:r>
              <a:rPr lang="en-US" sz="1428" dirty="0">
                <a:hlinkClick r:id="rId11"/>
              </a:rPr>
              <a:t>Zero-Trust for IoT/OT Networks</a:t>
            </a:r>
            <a:endParaRPr lang="en-US" sz="1428" dirty="0"/>
          </a:p>
          <a:p>
            <a:pPr>
              <a:lnSpc>
                <a:spcPct val="90000"/>
              </a:lnSpc>
              <a:spcAft>
                <a:spcPts val="612"/>
              </a:spcAft>
            </a:pPr>
            <a:r>
              <a:rPr lang="en-US" sz="1428" dirty="0"/>
              <a:t>Read our </a:t>
            </a:r>
            <a:r>
              <a:rPr lang="en-US" sz="1428" dirty="0">
                <a:solidFill>
                  <a:srgbClr val="0078D4"/>
                </a:solidFill>
                <a:hlinkClick r:id="rId12">
                  <a:extLst>
                    <a:ext uri="{A12FA001-AC4F-418D-AE19-62706E023703}">
                      <ahyp:hlinkClr xmlns:ahyp="http://schemas.microsoft.com/office/drawing/2018/hyperlinkcolor" val="tx"/>
                    </a:ext>
                  </a:extLst>
                </a:hlinkClick>
              </a:rPr>
              <a:t>white papers</a:t>
            </a:r>
            <a:r>
              <a:rPr lang="en-US" sz="1428" dirty="0"/>
              <a:t>, </a:t>
            </a:r>
            <a:r>
              <a:rPr lang="en-US" sz="1428" dirty="0">
                <a:hlinkClick r:id="rId12"/>
              </a:rPr>
              <a:t>solution briefs</a:t>
            </a:r>
            <a:r>
              <a:rPr lang="en-US" sz="1428" dirty="0"/>
              <a:t> &amp; </a:t>
            </a:r>
            <a:r>
              <a:rPr lang="en-US" sz="1428" dirty="0">
                <a:solidFill>
                  <a:srgbClr val="0078D4"/>
                </a:solidFill>
                <a:hlinkClick r:id="rId13">
                  <a:extLst>
                    <a:ext uri="{A12FA001-AC4F-418D-AE19-62706E023703}">
                      <ahyp:hlinkClr xmlns:ahyp="http://schemas.microsoft.com/office/drawing/2018/hyperlinkcolor" val="tx"/>
                    </a:ext>
                  </a:extLst>
                </a:hlinkClick>
              </a:rPr>
              <a:t>blog posts</a:t>
            </a:r>
            <a:endParaRPr lang="en-US" sz="1428" dirty="0">
              <a:solidFill>
                <a:srgbClr val="0078D4"/>
              </a:solidFill>
            </a:endParaRPr>
          </a:p>
          <a:p>
            <a:pPr>
              <a:lnSpc>
                <a:spcPct val="90000"/>
              </a:lnSpc>
              <a:spcAft>
                <a:spcPts val="612"/>
              </a:spcAft>
            </a:pPr>
            <a:r>
              <a:rPr lang="en-US" sz="1428" dirty="0">
                <a:solidFill>
                  <a:srgbClr val="0078D4"/>
                </a:solidFill>
                <a:hlinkClick r:id="rId14">
                  <a:extLst>
                    <a:ext uri="{A12FA001-AC4F-418D-AE19-62706E023703}">
                      <ahyp:hlinkClr xmlns:ahyp="http://schemas.microsoft.com/office/drawing/2018/hyperlinkcolor" val="tx"/>
                    </a:ext>
                  </a:extLst>
                </a:hlinkClick>
              </a:rPr>
              <a:t>MITRE ATT&amp;CK for ICS</a:t>
            </a:r>
            <a:endParaRPr lang="en-US" sz="1428" dirty="0">
              <a:solidFill>
                <a:srgbClr val="0078D4"/>
              </a:solidFill>
            </a:endParaRPr>
          </a:p>
          <a:p>
            <a:pPr>
              <a:lnSpc>
                <a:spcPct val="90000"/>
              </a:lnSpc>
              <a:spcAft>
                <a:spcPts val="612"/>
              </a:spcAft>
            </a:pPr>
            <a:r>
              <a:rPr lang="en-US" sz="1428" dirty="0">
                <a:solidFill>
                  <a:srgbClr val="0078D4"/>
                </a:solidFill>
                <a:hlinkClick r:id="rId15">
                  <a:extLst>
                    <a:ext uri="{A12FA001-AC4F-418D-AE19-62706E023703}">
                      <ahyp:hlinkClr xmlns:ahyp="http://schemas.microsoft.com/office/drawing/2018/hyperlinkcolor" val="tx"/>
                    </a:ext>
                  </a:extLst>
                </a:hlinkClick>
              </a:rPr>
              <a:t>NIST Recommendations for IoT/ICS Security</a:t>
            </a:r>
            <a:endParaRPr lang="en-US" sz="1428" dirty="0">
              <a:solidFill>
                <a:srgbClr val="0078D4"/>
              </a:solidFill>
            </a:endParaRPr>
          </a:p>
          <a:p>
            <a:pPr>
              <a:lnSpc>
                <a:spcPct val="90000"/>
              </a:lnSpc>
              <a:spcAft>
                <a:spcPts val="612"/>
              </a:spcAft>
            </a:pPr>
            <a:r>
              <a:rPr lang="en-US" sz="1428" dirty="0">
                <a:solidFill>
                  <a:srgbClr val="0078D4"/>
                </a:solidFill>
                <a:hlinkClick r:id="rId16">
                  <a:extLst>
                    <a:ext uri="{A12FA001-AC4F-418D-AE19-62706E023703}">
                      <ahyp:hlinkClr xmlns:ahyp="http://schemas.microsoft.com/office/drawing/2018/hyperlinkcolor" val="tx"/>
                    </a:ext>
                  </a:extLst>
                </a:hlinkClick>
              </a:rPr>
              <a:t>TRITON Attack &amp; OT Living-Off-The-Land Tactics</a:t>
            </a:r>
            <a:endParaRPr lang="en-US" sz="1428" dirty="0">
              <a:solidFill>
                <a:srgbClr val="0078D4"/>
              </a:solidFill>
            </a:endParaRPr>
          </a:p>
          <a:p>
            <a:pPr>
              <a:lnSpc>
                <a:spcPct val="90000"/>
              </a:lnSpc>
              <a:spcAft>
                <a:spcPts val="612"/>
              </a:spcAft>
            </a:pPr>
            <a:r>
              <a:rPr lang="en-US" sz="1428" dirty="0">
                <a:solidFill>
                  <a:srgbClr val="0078D4"/>
                </a:solidFill>
                <a:hlinkClick r:id="rId17">
                  <a:extLst>
                    <a:ext uri="{A12FA001-AC4F-418D-AE19-62706E023703}">
                      <ahyp:hlinkClr xmlns:ahyp="http://schemas.microsoft.com/office/drawing/2018/hyperlinkcolor" val="tx"/>
                    </a:ext>
                  </a:extLst>
                </a:hlinkClick>
              </a:rPr>
              <a:t>How IoT is Changing the CISO Role (Dark Reading)</a:t>
            </a:r>
            <a:endParaRPr lang="en-US" sz="1428" dirty="0">
              <a:solidFill>
                <a:srgbClr val="0078D4"/>
              </a:solidFill>
            </a:endParaRPr>
          </a:p>
          <a:p>
            <a:pPr>
              <a:lnSpc>
                <a:spcPct val="90000"/>
              </a:lnSpc>
              <a:spcAft>
                <a:spcPts val="612"/>
              </a:spcAft>
            </a:pPr>
            <a:r>
              <a:rPr lang="en-US" sz="1428" dirty="0">
                <a:solidFill>
                  <a:srgbClr val="0078D4"/>
                </a:solidFill>
                <a:hlinkClick r:id="rId18">
                  <a:extLst>
                    <a:ext uri="{A12FA001-AC4F-418D-AE19-62706E023703}">
                      <ahyp:hlinkClr xmlns:ahyp="http://schemas.microsoft.com/office/drawing/2018/hyperlinkcolor" val="tx"/>
                    </a:ext>
                  </a:extLst>
                </a:hlinkClick>
              </a:rPr>
              <a:t>Security Maturity Model</a:t>
            </a:r>
            <a:endParaRPr lang="en-US" sz="1428" dirty="0">
              <a:solidFill>
                <a:srgbClr val="0078D4"/>
              </a:solidFill>
              <a:highlight>
                <a:srgbClr val="FFFF00"/>
              </a:highlight>
            </a:endParaRPr>
          </a:p>
          <a:p>
            <a:pPr>
              <a:lnSpc>
                <a:spcPct val="90000"/>
              </a:lnSpc>
              <a:spcAft>
                <a:spcPts val="612"/>
              </a:spcAft>
            </a:pPr>
            <a:endParaRPr lang="en-US" sz="1632" dirty="0"/>
          </a:p>
        </p:txBody>
      </p:sp>
      <p:pic>
        <p:nvPicPr>
          <p:cNvPr id="21" name="Picture 20">
            <a:extLst>
              <a:ext uri="{FF2B5EF4-FFF2-40B4-BE49-F238E27FC236}">
                <a16:creationId xmlns:a16="http://schemas.microsoft.com/office/drawing/2014/main" id="{3BC423D0-D87D-9641-BCEB-6919DC23D2B0}"/>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a:ext>
            </a:extLst>
          </a:blip>
          <a:srcRect/>
          <a:stretch/>
        </p:blipFill>
        <p:spPr>
          <a:xfrm>
            <a:off x="6993787" y="0"/>
            <a:ext cx="5440186" cy="6996158"/>
          </a:xfrm>
          <a:prstGeom prst="rect">
            <a:avLst/>
          </a:prstGeom>
        </p:spPr>
      </p:pic>
    </p:spTree>
    <p:extLst>
      <p:ext uri="{BB962C8B-B14F-4D97-AF65-F5344CB8AC3E}">
        <p14:creationId xmlns:p14="http://schemas.microsoft.com/office/powerpoint/2010/main" val="785690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B530-E76A-4A77-83F7-6912E11E077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4161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Ariel Saghiv</a:t>
            </a:r>
            <a:br>
              <a:rPr lang="en-US" dirty="0">
                <a:solidFill>
                  <a:srgbClr val="FFFFFF"/>
                </a:solidFill>
              </a:rPr>
            </a:br>
            <a:r>
              <a:rPr lang="en-US" dirty="0">
                <a:solidFill>
                  <a:srgbClr val="FFFFFF"/>
                </a:solidFill>
              </a:rPr>
              <a:t>asaghiv@microsoft.com</a:t>
            </a: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B47A-1EEE-4D31-8D4F-07E9DD555A45}"/>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D5F66404-4B6F-4BC4-B62E-1AFED00E1D18}"/>
              </a:ext>
            </a:extLst>
          </p:cNvPr>
          <p:cNvSpPr>
            <a:spLocks noGrp="1"/>
          </p:cNvSpPr>
          <p:nvPr>
            <p:ph type="body" sz="quarter" idx="4294967295"/>
          </p:nvPr>
        </p:nvSpPr>
        <p:spPr>
          <a:xfrm>
            <a:off x="596712" y="1995980"/>
            <a:ext cx="6131667" cy="2363724"/>
          </a:xfrm>
        </p:spPr>
        <p:txBody>
          <a:bodyPr/>
          <a:lstStyle/>
          <a:p>
            <a:pPr>
              <a:spcAft>
                <a:spcPts val="2448"/>
              </a:spcAft>
            </a:pPr>
            <a:r>
              <a:rPr lang="en-IL" sz="2040" dirty="0"/>
              <a:t>Understanding the IoT/OT Risk</a:t>
            </a:r>
            <a:endParaRPr lang="en-US" sz="2040" dirty="0"/>
          </a:p>
          <a:p>
            <a:pPr>
              <a:spcAft>
                <a:spcPts val="2448"/>
              </a:spcAft>
            </a:pPr>
            <a:r>
              <a:rPr lang="en-US" sz="2040" dirty="0"/>
              <a:t>Introducing Azure Defender for IoT</a:t>
            </a:r>
          </a:p>
          <a:p>
            <a:pPr>
              <a:spcAft>
                <a:spcPts val="2448"/>
              </a:spcAft>
            </a:pPr>
            <a:r>
              <a:rPr lang="en-US" sz="2040" dirty="0"/>
              <a:t>Product Demonstration</a:t>
            </a:r>
          </a:p>
          <a:p>
            <a:pPr>
              <a:spcAft>
                <a:spcPts val="2448"/>
              </a:spcAft>
            </a:pPr>
            <a:r>
              <a:rPr lang="en-US" sz="2040" dirty="0"/>
              <a:t>Learn More</a:t>
            </a:r>
          </a:p>
        </p:txBody>
      </p:sp>
      <p:pic>
        <p:nvPicPr>
          <p:cNvPr id="4" name="Picture Placeholder 4">
            <a:extLst>
              <a:ext uri="{FF2B5EF4-FFF2-40B4-BE49-F238E27FC236}">
                <a16:creationId xmlns:a16="http://schemas.microsoft.com/office/drawing/2014/main" id="{60A43513-5451-4052-8673-BB3B1DE84B2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869"/>
          <a:stretch/>
        </p:blipFill>
        <p:spPr>
          <a:xfrm>
            <a:off x="7032646" y="-1"/>
            <a:ext cx="5402946" cy="6994525"/>
          </a:xfrm>
          <a:prstGeom prst="rect">
            <a:avLst/>
          </a:prstGeom>
        </p:spPr>
      </p:pic>
    </p:spTree>
    <p:extLst>
      <p:ext uri="{BB962C8B-B14F-4D97-AF65-F5344CB8AC3E}">
        <p14:creationId xmlns:p14="http://schemas.microsoft.com/office/powerpoint/2010/main" val="1069390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DA16E-7A4B-4FEA-A736-AD3DB3124306}"/>
              </a:ext>
            </a:extLst>
          </p:cNvPr>
          <p:cNvSpPr>
            <a:spLocks noGrp="1"/>
          </p:cNvSpPr>
          <p:nvPr>
            <p:ph type="title"/>
          </p:nvPr>
        </p:nvSpPr>
        <p:spPr/>
        <p:txBody>
          <a:bodyPr/>
          <a:lstStyle/>
          <a:p>
            <a:pPr algn="ctr"/>
            <a:r>
              <a:rPr lang="en-US" dirty="0"/>
              <a:t>IoT/OT risk </a:t>
            </a:r>
            <a:r>
              <a:rPr lang="en-US" dirty="0">
                <a:solidFill>
                  <a:srgbClr val="FF0000"/>
                </a:solidFill>
              </a:rPr>
              <a:t>=</a:t>
            </a:r>
            <a:r>
              <a:rPr lang="en-US" dirty="0"/>
              <a:t> </a:t>
            </a:r>
            <a:r>
              <a:rPr lang="en-IL" dirty="0"/>
              <a:t>B</a:t>
            </a:r>
            <a:r>
              <a:rPr lang="en-US" dirty="0" err="1"/>
              <a:t>usiness</a:t>
            </a:r>
            <a:r>
              <a:rPr lang="en-US" dirty="0"/>
              <a:t> </a:t>
            </a:r>
            <a:r>
              <a:rPr lang="en-IL" dirty="0"/>
              <a:t>R</a:t>
            </a:r>
            <a:r>
              <a:rPr lang="en-US" dirty="0" err="1"/>
              <a:t>isk</a:t>
            </a:r>
            <a:endParaRPr lang="en-US" dirty="0"/>
          </a:p>
        </p:txBody>
      </p:sp>
      <p:sp>
        <p:nvSpPr>
          <p:cNvPr id="3" name="Rectangle 2">
            <a:extLst>
              <a:ext uri="{FF2B5EF4-FFF2-40B4-BE49-F238E27FC236}">
                <a16:creationId xmlns:a16="http://schemas.microsoft.com/office/drawing/2014/main" id="{DF37173F-D705-41DE-855F-FC47DE362251}"/>
              </a:ext>
              <a:ext uri="{C183D7F6-B498-43B3-948B-1728B52AA6E4}">
                <adec:decorative xmlns:adec="http://schemas.microsoft.com/office/drawing/2017/decorative" val="1"/>
              </a:ext>
            </a:extLst>
          </p:cNvPr>
          <p:cNvSpPr/>
          <p:nvPr/>
        </p:nvSpPr>
        <p:spPr bwMode="auto">
          <a:xfrm>
            <a:off x="882" y="3164474"/>
            <a:ext cx="12434711" cy="38300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B82D4CB4-5F45-EB44-99D6-28FC61F02F62}"/>
              </a:ext>
            </a:extLst>
          </p:cNvPr>
          <p:cNvSpPr txBox="1"/>
          <p:nvPr/>
        </p:nvSpPr>
        <p:spPr>
          <a:xfrm>
            <a:off x="1258953" y="1394578"/>
            <a:ext cx="1824659" cy="376684"/>
          </a:xfrm>
          <a:prstGeom prst="rect">
            <a:avLst/>
          </a:prstGeom>
          <a:noFill/>
        </p:spPr>
        <p:txBody>
          <a:bodyPr wrap="square" rtlCol="0">
            <a:spAutoFit/>
          </a:bodyPr>
          <a:lstStyle/>
          <a:p>
            <a:pPr algn="ctr" defTabSz="932563">
              <a:defRPr/>
            </a:pPr>
            <a:r>
              <a:rPr lang="en-US" b="1">
                <a:solidFill>
                  <a:srgbClr val="000000"/>
                </a:solidFill>
                <a:latin typeface="Segoe UI Semibold"/>
              </a:rPr>
              <a:t>Financial</a:t>
            </a:r>
          </a:p>
        </p:txBody>
      </p:sp>
      <p:grpSp>
        <p:nvGrpSpPr>
          <p:cNvPr id="17" name="Group 16">
            <a:extLst>
              <a:ext uri="{FF2B5EF4-FFF2-40B4-BE49-F238E27FC236}">
                <a16:creationId xmlns:a16="http://schemas.microsoft.com/office/drawing/2014/main" id="{1138D527-0FF3-9849-91CA-08107233A1C2}"/>
              </a:ext>
            </a:extLst>
          </p:cNvPr>
          <p:cNvGrpSpPr/>
          <p:nvPr/>
        </p:nvGrpSpPr>
        <p:grpSpPr>
          <a:xfrm>
            <a:off x="491671" y="1773958"/>
            <a:ext cx="3705926" cy="4217877"/>
            <a:chOff x="481209" y="1739332"/>
            <a:chExt cx="3633591" cy="4135549"/>
          </a:xfrm>
        </p:grpSpPr>
        <p:sp>
          <p:nvSpPr>
            <p:cNvPr id="8" name="Rectangle 7">
              <a:extLst>
                <a:ext uri="{FF2B5EF4-FFF2-40B4-BE49-F238E27FC236}">
                  <a16:creationId xmlns:a16="http://schemas.microsoft.com/office/drawing/2014/main" id="{77F515E0-3E85-461C-B74B-86FFF402692A}"/>
                </a:ext>
                <a:ext uri="{C183D7F6-B498-43B3-948B-1728B52AA6E4}">
                  <adec:decorative xmlns:adec="http://schemas.microsoft.com/office/drawing/2017/decorative" val="1"/>
                </a:ext>
              </a:extLst>
            </p:cNvPr>
            <p:cNvSpPr/>
            <p:nvPr/>
          </p:nvSpPr>
          <p:spPr bwMode="auto">
            <a:xfrm>
              <a:off x="531665" y="1739332"/>
              <a:ext cx="3583135" cy="4135549"/>
            </a:xfrm>
            <a:prstGeom prst="rect">
              <a:avLst/>
            </a:prstGeom>
            <a:solidFill>
              <a:schemeClr val="bg1"/>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err="1">
                <a:solidFill>
                  <a:srgbClr val="FFFFFF"/>
                </a:solidFill>
                <a:latin typeface="Segoe UI"/>
                <a:ea typeface="Segoe UI" pitchFamily="34" charset="0"/>
                <a:cs typeface="Segoe UI" pitchFamily="34" charset="0"/>
              </a:endParaRPr>
            </a:p>
          </p:txBody>
        </p:sp>
        <p:pic>
          <p:nvPicPr>
            <p:cNvPr id="7" name="Picture Placeholder 27">
              <a:extLst>
                <a:ext uri="{FF2B5EF4-FFF2-40B4-BE49-F238E27FC236}">
                  <a16:creationId xmlns:a16="http://schemas.microsoft.com/office/drawing/2014/main" id="{D206DD9A-D875-49BC-B092-FD9C9955EA72}"/>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16" t="8616" r="1987" b="24925"/>
            <a:stretch/>
          </p:blipFill>
          <p:spPr>
            <a:xfrm>
              <a:off x="667860" y="1854900"/>
              <a:ext cx="3120338" cy="1489550"/>
            </a:xfrm>
            <a:prstGeom prst="rect">
              <a:avLst/>
            </a:prstGeom>
            <a:solidFill>
              <a:schemeClr val="bg1"/>
            </a:solidFill>
            <a:ln>
              <a:noFill/>
            </a:ln>
            <a:effectLst/>
          </p:spPr>
        </p:pic>
        <p:cxnSp>
          <p:nvCxnSpPr>
            <p:cNvPr id="10" name="Straight Connector 9">
              <a:extLst>
                <a:ext uri="{FF2B5EF4-FFF2-40B4-BE49-F238E27FC236}">
                  <a16:creationId xmlns:a16="http://schemas.microsoft.com/office/drawing/2014/main" id="{FBB87576-7106-4751-894F-EE793AD120D6}"/>
                </a:ext>
                <a:ext uri="{C183D7F6-B498-43B3-948B-1728B52AA6E4}">
                  <adec:decorative xmlns:adec="http://schemas.microsoft.com/office/drawing/2017/decorative" val="1"/>
                </a:ext>
              </a:extLst>
            </p:cNvPr>
            <p:cNvCxnSpPr>
              <a:cxnSpLocks/>
            </p:cNvCxnSpPr>
            <p:nvPr/>
          </p:nvCxnSpPr>
          <p:spPr>
            <a:xfrm>
              <a:off x="1752406" y="3820284"/>
              <a:ext cx="751263" cy="0"/>
            </a:xfrm>
            <a:prstGeom prst="line">
              <a:avLst/>
            </a:prstGeom>
            <a:ln w="635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55C08329-A8AB-6546-91E5-243F42E5B79B}"/>
                </a:ext>
              </a:extLst>
            </p:cNvPr>
            <p:cNvSpPr/>
            <p:nvPr/>
          </p:nvSpPr>
          <p:spPr>
            <a:xfrm>
              <a:off x="481209" y="3942749"/>
              <a:ext cx="3519814" cy="16596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tIns="186521" rIns="373041" bIns="186521" rtlCol="0" anchor="t"/>
            <a:lstStyle/>
            <a:p>
              <a:pPr algn="ctr" defTabSz="932597">
                <a:defRPr/>
              </a:pPr>
              <a:r>
                <a:rPr lang="en-IL" sz="1632" dirty="0">
                  <a:solidFill>
                    <a:srgbClr val="000000"/>
                  </a:solidFill>
                  <a:latin typeface="Segoe UI Semibold"/>
                </a:rPr>
                <a:t>Plant </a:t>
              </a:r>
              <a:r>
                <a:rPr lang="en-IL" sz="1632" b="1" dirty="0">
                  <a:solidFill>
                    <a:schemeClr val="tx2"/>
                  </a:solidFill>
                  <a:latin typeface="Segoe UI Semibold"/>
                </a:rPr>
                <a:t>shut-downs</a:t>
              </a:r>
              <a:r>
                <a:rPr lang="en-IL" sz="1632" dirty="0">
                  <a:solidFill>
                    <a:srgbClr val="000000"/>
                  </a:solidFill>
                  <a:latin typeface="Segoe UI Semibold"/>
                </a:rPr>
                <a:t> and production </a:t>
              </a:r>
              <a:r>
                <a:rPr lang="en-IL" sz="1632" dirty="0">
                  <a:solidFill>
                    <a:schemeClr val="tx2"/>
                  </a:solidFill>
                  <a:latin typeface="Segoe UI Semibold"/>
                </a:rPr>
                <a:t>downtime</a:t>
              </a:r>
              <a:r>
                <a:rPr lang="en-IL" sz="1632" dirty="0">
                  <a:solidFill>
                    <a:srgbClr val="000000"/>
                  </a:solidFill>
                  <a:latin typeface="Segoe UI Semibold"/>
                </a:rPr>
                <a:t>, damaged goods and brand name </a:t>
              </a:r>
              <a:r>
                <a:rPr lang="en-US" sz="1632" dirty="0">
                  <a:solidFill>
                    <a:srgbClr val="000000"/>
                  </a:solidFill>
                  <a:latin typeface="Segoe UI Semibold"/>
                </a:rPr>
                <a:t>causing </a:t>
              </a:r>
              <a:r>
                <a:rPr lang="en-US" sz="1632" dirty="0">
                  <a:solidFill>
                    <a:schemeClr val="tx2"/>
                  </a:solidFill>
                  <a:latin typeface="Segoe UI Semibold"/>
                </a:rPr>
                <a:t>billion</a:t>
              </a:r>
              <a:r>
                <a:rPr lang="en-IL" sz="1632" dirty="0">
                  <a:solidFill>
                    <a:schemeClr val="tx2"/>
                  </a:solidFill>
                  <a:latin typeface="Segoe UI Semibold"/>
                </a:rPr>
                <a:t>s</a:t>
              </a:r>
              <a:r>
                <a:rPr lang="en-US" sz="1632" dirty="0">
                  <a:solidFill>
                    <a:schemeClr val="tx2"/>
                  </a:solidFill>
                  <a:latin typeface="Segoe UI Semibold"/>
                </a:rPr>
                <a:t> of dollars in losses</a:t>
              </a:r>
              <a:r>
                <a:rPr lang="en-US" sz="1632" dirty="0">
                  <a:solidFill>
                    <a:srgbClr val="000000"/>
                  </a:solidFill>
                  <a:latin typeface="Segoe UI Semibold"/>
                </a:rPr>
                <a:t> (WannaCry, </a:t>
              </a:r>
              <a:r>
                <a:rPr lang="en-US" sz="1632" dirty="0" err="1">
                  <a:solidFill>
                    <a:srgbClr val="000000"/>
                  </a:solidFill>
                  <a:latin typeface="Segoe UI Semibold"/>
                </a:rPr>
                <a:t>NotPetya</a:t>
              </a:r>
              <a:r>
                <a:rPr lang="en-US" sz="1632" dirty="0">
                  <a:solidFill>
                    <a:srgbClr val="000000"/>
                  </a:solidFill>
                  <a:latin typeface="Segoe UI Semibold"/>
                </a:rPr>
                <a:t>, </a:t>
              </a:r>
              <a:r>
                <a:rPr lang="en-US" sz="1632" dirty="0" err="1">
                  <a:solidFill>
                    <a:srgbClr val="000000"/>
                  </a:solidFill>
                  <a:latin typeface="Segoe UI Semibold"/>
                </a:rPr>
                <a:t>LockerGoga</a:t>
              </a:r>
              <a:r>
                <a:rPr lang="en-IL" sz="1632" dirty="0">
                  <a:solidFill>
                    <a:srgbClr val="000000"/>
                  </a:solidFill>
                  <a:latin typeface="Segoe UI Semibold"/>
                </a:rPr>
                <a:t>)</a:t>
              </a:r>
              <a:endParaRPr lang="en-US" sz="1632" dirty="0">
                <a:solidFill>
                  <a:srgbClr val="000000"/>
                </a:solidFill>
                <a:latin typeface="Segoe UI Semibold"/>
              </a:endParaRPr>
            </a:p>
          </p:txBody>
        </p:sp>
      </p:grpSp>
      <p:sp>
        <p:nvSpPr>
          <p:cNvPr id="25" name="TextBox 24">
            <a:extLst>
              <a:ext uri="{FF2B5EF4-FFF2-40B4-BE49-F238E27FC236}">
                <a16:creationId xmlns:a16="http://schemas.microsoft.com/office/drawing/2014/main" id="{F670C9E4-1A77-2E4E-B7D4-A32A128576F8}"/>
              </a:ext>
            </a:extLst>
          </p:cNvPr>
          <p:cNvSpPr txBox="1"/>
          <p:nvPr/>
        </p:nvSpPr>
        <p:spPr>
          <a:xfrm>
            <a:off x="5144800" y="1383932"/>
            <a:ext cx="1824659" cy="376684"/>
          </a:xfrm>
          <a:prstGeom prst="rect">
            <a:avLst/>
          </a:prstGeom>
          <a:noFill/>
        </p:spPr>
        <p:txBody>
          <a:bodyPr wrap="square" rtlCol="0">
            <a:spAutoFit/>
          </a:bodyPr>
          <a:lstStyle/>
          <a:p>
            <a:pPr algn="ctr" defTabSz="932563">
              <a:defRPr/>
            </a:pPr>
            <a:r>
              <a:rPr lang="en-US" b="1">
                <a:solidFill>
                  <a:srgbClr val="000000"/>
                </a:solidFill>
                <a:latin typeface="Segoe UI Semibold"/>
              </a:rPr>
              <a:t>IP Theft</a:t>
            </a:r>
          </a:p>
        </p:txBody>
      </p:sp>
      <p:grpSp>
        <p:nvGrpSpPr>
          <p:cNvPr id="18" name="Group 17">
            <a:extLst>
              <a:ext uri="{FF2B5EF4-FFF2-40B4-BE49-F238E27FC236}">
                <a16:creationId xmlns:a16="http://schemas.microsoft.com/office/drawing/2014/main" id="{E62CD592-B50E-194A-BE5A-E344F87E7891}"/>
              </a:ext>
            </a:extLst>
          </p:cNvPr>
          <p:cNvGrpSpPr/>
          <p:nvPr/>
        </p:nvGrpSpPr>
        <p:grpSpPr>
          <a:xfrm>
            <a:off x="4351261" y="1750359"/>
            <a:ext cx="3654466" cy="4217877"/>
            <a:chOff x="4265465" y="1716194"/>
            <a:chExt cx="3583135" cy="4135549"/>
          </a:xfrm>
        </p:grpSpPr>
        <p:sp>
          <p:nvSpPr>
            <p:cNvPr id="26" name="Rectangle 25">
              <a:extLst>
                <a:ext uri="{FF2B5EF4-FFF2-40B4-BE49-F238E27FC236}">
                  <a16:creationId xmlns:a16="http://schemas.microsoft.com/office/drawing/2014/main" id="{1F178F6A-AF12-444E-818C-8D1961243E64}"/>
                </a:ext>
                <a:ext uri="{C183D7F6-B498-43B3-948B-1728B52AA6E4}">
                  <adec:decorative xmlns:adec="http://schemas.microsoft.com/office/drawing/2017/decorative" val="1"/>
                </a:ext>
              </a:extLst>
            </p:cNvPr>
            <p:cNvSpPr/>
            <p:nvPr/>
          </p:nvSpPr>
          <p:spPr bwMode="auto">
            <a:xfrm>
              <a:off x="4265465" y="1716194"/>
              <a:ext cx="3583135" cy="4135549"/>
            </a:xfrm>
            <a:prstGeom prst="rect">
              <a:avLst/>
            </a:prstGeom>
            <a:solidFill>
              <a:schemeClr val="bg1"/>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err="1">
                <a:solidFill>
                  <a:srgbClr val="FFFFFF"/>
                </a:soli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A5099E79-38D3-F844-8735-AB6574152B31}"/>
                </a:ext>
                <a:ext uri="{C183D7F6-B498-43B3-948B-1728B52AA6E4}">
                  <adec:decorative xmlns:adec="http://schemas.microsoft.com/office/drawing/2017/decorative" val="1"/>
                </a:ext>
              </a:extLst>
            </p:cNvPr>
            <p:cNvCxnSpPr>
              <a:cxnSpLocks/>
            </p:cNvCxnSpPr>
            <p:nvPr/>
          </p:nvCxnSpPr>
          <p:spPr>
            <a:xfrm>
              <a:off x="5681401" y="3809846"/>
              <a:ext cx="751263" cy="0"/>
            </a:xfrm>
            <a:prstGeom prst="line">
              <a:avLst/>
            </a:prstGeom>
            <a:ln w="635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079B4D6-ADA9-CA47-B137-5B2EC7F3F3F9}"/>
                </a:ext>
              </a:extLst>
            </p:cNvPr>
            <p:cNvSpPr/>
            <p:nvPr/>
          </p:nvSpPr>
          <p:spPr>
            <a:xfrm>
              <a:off x="4297125" y="3957711"/>
              <a:ext cx="3519814" cy="16596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tIns="186521" rIns="373041" bIns="186521" rtlCol="0" anchor="t"/>
            <a:lstStyle/>
            <a:p>
              <a:pPr algn="ctr" defTabSz="932597">
                <a:defRPr/>
              </a:pPr>
              <a:r>
                <a:rPr lang="en-US" sz="1632" dirty="0">
                  <a:solidFill>
                    <a:srgbClr val="000000"/>
                  </a:solidFill>
                  <a:latin typeface="Segoe UI Semibold"/>
                </a:rPr>
                <a:t>Manufacturers are 8x more likely to be attacked </a:t>
              </a:r>
              <a:r>
                <a:rPr lang="en-IL" sz="1632" dirty="0">
                  <a:solidFill>
                    <a:srgbClr val="000000"/>
                  </a:solidFill>
                  <a:latin typeface="Segoe UI Semibold"/>
                </a:rPr>
                <a:t>by </a:t>
              </a:r>
              <a:r>
                <a:rPr lang="en-IL" sz="1632" dirty="0">
                  <a:solidFill>
                    <a:schemeClr val="tx2"/>
                  </a:solidFill>
                  <a:latin typeface="Segoe UI Semibold"/>
                </a:rPr>
                <a:t>theft of intellectual property</a:t>
              </a:r>
              <a:r>
                <a:rPr lang="en-US" sz="1632" dirty="0">
                  <a:solidFill>
                    <a:srgbClr val="000000"/>
                  </a:solidFill>
                  <a:latin typeface="Segoe UI Semibold"/>
                </a:rPr>
                <a:t> </a:t>
              </a:r>
              <a:r>
                <a:rPr lang="en-IL" sz="1632" dirty="0">
                  <a:solidFill>
                    <a:srgbClr val="000000"/>
                  </a:solidFill>
                  <a:latin typeface="Segoe UI Semibold"/>
                </a:rPr>
                <a:t>such as</a:t>
              </a:r>
              <a:r>
                <a:rPr lang="en-US" sz="1632" dirty="0">
                  <a:solidFill>
                    <a:srgbClr val="000000"/>
                  </a:solidFill>
                  <a:latin typeface="Segoe UI Semibold"/>
                </a:rPr>
                <a:t> proprietary formulas and designs than other verticals (DBIR).</a:t>
              </a:r>
            </a:p>
            <a:p>
              <a:pPr algn="ctr" defTabSz="932597">
                <a:defRPr/>
              </a:pPr>
              <a:endParaRPr lang="en-US" sz="1632" dirty="0">
                <a:solidFill>
                  <a:srgbClr val="000000"/>
                </a:solidFill>
                <a:latin typeface="Segoe UI Semibold"/>
              </a:endParaRPr>
            </a:p>
            <a:p>
              <a:pPr defTabSz="932597">
                <a:defRPr/>
              </a:pPr>
              <a:endParaRPr lang="en-US" sz="1632" dirty="0">
                <a:solidFill>
                  <a:srgbClr val="000000"/>
                </a:solidFill>
                <a:latin typeface="Segoe UI Semibold"/>
              </a:endParaRPr>
            </a:p>
            <a:p>
              <a:pPr defTabSz="932597">
                <a:defRPr/>
              </a:pPr>
              <a:endParaRPr lang="en-US" sz="1632" dirty="0">
                <a:solidFill>
                  <a:srgbClr val="000000"/>
                </a:solidFill>
                <a:latin typeface="Segoe UI Semibold"/>
              </a:endParaRPr>
            </a:p>
          </p:txBody>
        </p:sp>
        <p:pic>
          <p:nvPicPr>
            <p:cNvPr id="5" name="Picture 4">
              <a:extLst>
                <a:ext uri="{FF2B5EF4-FFF2-40B4-BE49-F238E27FC236}">
                  <a16:creationId xmlns:a16="http://schemas.microsoft.com/office/drawing/2014/main" id="{94E1B89B-523D-3647-9F3B-6637DCAE93C4}"/>
                </a:ext>
              </a:extLst>
            </p:cNvPr>
            <p:cNvPicPr>
              <a:picLocks noChangeAspect="1"/>
            </p:cNvPicPr>
            <p:nvPr/>
          </p:nvPicPr>
          <p:blipFill>
            <a:blip r:embed="rId4"/>
            <a:stretch>
              <a:fillRect/>
            </a:stretch>
          </p:blipFill>
          <p:spPr>
            <a:xfrm>
              <a:off x="4485407" y="1898650"/>
              <a:ext cx="3143250" cy="1479550"/>
            </a:xfrm>
            <a:prstGeom prst="rect">
              <a:avLst/>
            </a:prstGeom>
          </p:spPr>
        </p:pic>
      </p:grpSp>
      <p:sp>
        <p:nvSpPr>
          <p:cNvPr id="20" name="Rectangle 19">
            <a:extLst>
              <a:ext uri="{FF2B5EF4-FFF2-40B4-BE49-F238E27FC236}">
                <a16:creationId xmlns:a16="http://schemas.microsoft.com/office/drawing/2014/main" id="{1D03D674-362B-496F-9CEB-8D753AA24EA9}"/>
              </a:ext>
            </a:extLst>
          </p:cNvPr>
          <p:cNvSpPr/>
          <p:nvPr/>
        </p:nvSpPr>
        <p:spPr>
          <a:xfrm>
            <a:off x="8161160" y="4507944"/>
            <a:ext cx="3987004" cy="197793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tIns="186521" rIns="373041" bIns="186521" rtlCol="0" anchor="t"/>
          <a:lstStyle/>
          <a:p>
            <a:pPr algn="ctr" defTabSz="932597">
              <a:defRPr/>
            </a:pPr>
            <a:endParaRPr lang="en-US" sz="1836">
              <a:solidFill>
                <a:srgbClr val="000000"/>
              </a:solidFill>
              <a:latin typeface="Segoe UI Semibold"/>
            </a:endParaRPr>
          </a:p>
        </p:txBody>
      </p:sp>
      <p:sp>
        <p:nvSpPr>
          <p:cNvPr id="33" name="TextBox 32">
            <a:extLst>
              <a:ext uri="{FF2B5EF4-FFF2-40B4-BE49-F238E27FC236}">
                <a16:creationId xmlns:a16="http://schemas.microsoft.com/office/drawing/2014/main" id="{BC5C68F6-BA8E-3A47-8F64-7DADFA7EE7CB}"/>
              </a:ext>
            </a:extLst>
          </p:cNvPr>
          <p:cNvSpPr txBox="1"/>
          <p:nvPr/>
        </p:nvSpPr>
        <p:spPr>
          <a:xfrm>
            <a:off x="9099663" y="1371157"/>
            <a:ext cx="1824659" cy="376684"/>
          </a:xfrm>
          <a:prstGeom prst="rect">
            <a:avLst/>
          </a:prstGeom>
          <a:noFill/>
        </p:spPr>
        <p:txBody>
          <a:bodyPr wrap="square" rtlCol="0">
            <a:spAutoFit/>
          </a:bodyPr>
          <a:lstStyle/>
          <a:p>
            <a:pPr algn="ctr" defTabSz="932563">
              <a:defRPr/>
            </a:pPr>
            <a:r>
              <a:rPr lang="en-US" b="1">
                <a:solidFill>
                  <a:srgbClr val="000000"/>
                </a:solidFill>
                <a:latin typeface="Segoe UI Semibold"/>
              </a:rPr>
              <a:t>Safety</a:t>
            </a:r>
          </a:p>
        </p:txBody>
      </p:sp>
      <p:grpSp>
        <p:nvGrpSpPr>
          <p:cNvPr id="19" name="Group 18">
            <a:extLst>
              <a:ext uri="{FF2B5EF4-FFF2-40B4-BE49-F238E27FC236}">
                <a16:creationId xmlns:a16="http://schemas.microsoft.com/office/drawing/2014/main" id="{C8149D90-14DF-CF4C-8224-5BC4A1D7FE5E}"/>
              </a:ext>
            </a:extLst>
          </p:cNvPr>
          <p:cNvGrpSpPr/>
          <p:nvPr/>
        </p:nvGrpSpPr>
        <p:grpSpPr>
          <a:xfrm>
            <a:off x="8184761" y="1737584"/>
            <a:ext cx="3654466" cy="4254245"/>
            <a:chOff x="8024139" y="1703668"/>
            <a:chExt cx="3583135" cy="4171207"/>
          </a:xfrm>
        </p:grpSpPr>
        <p:sp>
          <p:nvSpPr>
            <p:cNvPr id="34" name="Rectangle 33">
              <a:extLst>
                <a:ext uri="{FF2B5EF4-FFF2-40B4-BE49-F238E27FC236}">
                  <a16:creationId xmlns:a16="http://schemas.microsoft.com/office/drawing/2014/main" id="{FAA77BAD-2F1D-BA48-A594-98C8E190C724}"/>
                </a:ext>
                <a:ext uri="{C183D7F6-B498-43B3-948B-1728B52AA6E4}">
                  <adec:decorative xmlns:adec="http://schemas.microsoft.com/office/drawing/2017/decorative" val="1"/>
                </a:ext>
              </a:extLst>
            </p:cNvPr>
            <p:cNvSpPr/>
            <p:nvPr/>
          </p:nvSpPr>
          <p:spPr bwMode="auto">
            <a:xfrm>
              <a:off x="8024139" y="1703668"/>
              <a:ext cx="3583135" cy="4135549"/>
            </a:xfrm>
            <a:prstGeom prst="rect">
              <a:avLst/>
            </a:prstGeom>
            <a:solidFill>
              <a:schemeClr val="bg1"/>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err="1">
                <a:solidFill>
                  <a:srgbClr val="FFFFFF"/>
                </a:solidFill>
                <a:latin typeface="Segoe UI"/>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A8914E1B-B153-1A4B-837C-0BAB64DE66E7}"/>
                </a:ext>
                <a:ext uri="{C183D7F6-B498-43B3-948B-1728B52AA6E4}">
                  <adec:decorative xmlns:adec="http://schemas.microsoft.com/office/drawing/2017/decorative" val="1"/>
                </a:ext>
              </a:extLst>
            </p:cNvPr>
            <p:cNvCxnSpPr>
              <a:cxnSpLocks/>
            </p:cNvCxnSpPr>
            <p:nvPr/>
          </p:nvCxnSpPr>
          <p:spPr>
            <a:xfrm>
              <a:off x="9440075" y="3797320"/>
              <a:ext cx="751263" cy="0"/>
            </a:xfrm>
            <a:prstGeom prst="line">
              <a:avLst/>
            </a:prstGeom>
            <a:ln w="635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CDC49A6-3D68-1B4F-A37E-949CD1134A65}"/>
                </a:ext>
              </a:extLst>
            </p:cNvPr>
            <p:cNvSpPr/>
            <p:nvPr/>
          </p:nvSpPr>
          <p:spPr>
            <a:xfrm>
              <a:off x="8055799" y="3938584"/>
              <a:ext cx="3519814" cy="193629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tIns="186521" rIns="373041" bIns="186521" rtlCol="0" anchor="t"/>
            <a:lstStyle/>
            <a:p>
              <a:pPr algn="ctr" defTabSz="932597">
                <a:defRPr/>
              </a:pPr>
              <a:r>
                <a:rPr lang="en-US" sz="1632" dirty="0">
                  <a:solidFill>
                    <a:schemeClr val="accent4"/>
                  </a:solidFill>
                  <a:latin typeface="Segoe UI Semibold"/>
                </a:rPr>
                <a:t>Safety</a:t>
              </a:r>
              <a:r>
                <a:rPr lang="en-US" sz="1632" dirty="0">
                  <a:solidFill>
                    <a:srgbClr val="000000"/>
                  </a:solidFill>
                  <a:latin typeface="Segoe UI Semibold"/>
                </a:rPr>
                <a:t> </a:t>
              </a:r>
              <a:r>
                <a:rPr lang="en-IL" sz="1632" dirty="0">
                  <a:solidFill>
                    <a:srgbClr val="000000"/>
                  </a:solidFill>
                  <a:latin typeface="Segoe UI Semibold"/>
                </a:rPr>
                <a:t>of </a:t>
              </a:r>
              <a:r>
                <a:rPr lang="en-IL" sz="1632" dirty="0">
                  <a:solidFill>
                    <a:schemeClr val="tx1"/>
                  </a:solidFill>
                  <a:latin typeface="Segoe UI Semibold"/>
                </a:rPr>
                <a:t>employees, the environment and infrastructure, </a:t>
              </a:r>
              <a:r>
                <a:rPr lang="en-IL" sz="1632" dirty="0">
                  <a:solidFill>
                    <a:srgbClr val="000000"/>
                  </a:solidFill>
                  <a:latin typeface="Segoe UI Semibold"/>
                </a:rPr>
                <a:t>such as the </a:t>
              </a:r>
              <a:r>
                <a:rPr lang="en-US" sz="1632" dirty="0">
                  <a:solidFill>
                    <a:srgbClr val="000000"/>
                  </a:solidFill>
                  <a:latin typeface="Segoe UI Semibold"/>
                </a:rPr>
                <a:t>controllers in </a:t>
              </a:r>
              <a:r>
                <a:rPr lang="en-IL" sz="1632" dirty="0">
                  <a:solidFill>
                    <a:srgbClr val="000000"/>
                  </a:solidFill>
                  <a:latin typeface="Segoe UI Semibold"/>
                </a:rPr>
                <a:t>a </a:t>
              </a:r>
              <a:r>
                <a:rPr lang="en-US" sz="1632" dirty="0">
                  <a:solidFill>
                    <a:srgbClr val="000000"/>
                  </a:solidFill>
                  <a:latin typeface="Segoe UI Semibold"/>
                </a:rPr>
                <a:t>petrochemical facility </a:t>
              </a:r>
              <a:r>
                <a:rPr lang="en-US" sz="1632" dirty="0">
                  <a:solidFill>
                    <a:schemeClr val="tx2"/>
                  </a:solidFill>
                  <a:latin typeface="Segoe UI Semibold"/>
                </a:rPr>
                <a:t>compromised with </a:t>
              </a:r>
              <a:br>
                <a:rPr lang="en-US" sz="1632" dirty="0">
                  <a:solidFill>
                    <a:schemeClr val="tx2"/>
                  </a:solidFill>
                  <a:latin typeface="Segoe UI Semibold"/>
                </a:rPr>
              </a:br>
              <a:r>
                <a:rPr lang="en-US" sz="1632" dirty="0">
                  <a:solidFill>
                    <a:schemeClr val="tx2"/>
                  </a:solidFill>
                  <a:latin typeface="Segoe UI Semibold"/>
                </a:rPr>
                <a:t>purpose-built back door </a:t>
              </a:r>
              <a:br>
                <a:rPr lang="en-US" sz="1632" dirty="0">
                  <a:solidFill>
                    <a:srgbClr val="000000"/>
                  </a:solidFill>
                  <a:latin typeface="Segoe UI Semibold"/>
                </a:rPr>
              </a:br>
              <a:r>
                <a:rPr lang="en-US" sz="1632" dirty="0">
                  <a:solidFill>
                    <a:srgbClr val="000000"/>
                  </a:solidFill>
                  <a:latin typeface="Segoe UI Semibold"/>
                </a:rPr>
                <a:t>in TRITON attack.</a:t>
              </a:r>
            </a:p>
            <a:p>
              <a:pPr algn="ctr" defTabSz="932597">
                <a:defRPr/>
              </a:pPr>
              <a:endParaRPr lang="en-US" sz="1632" dirty="0">
                <a:solidFill>
                  <a:srgbClr val="000000"/>
                </a:solidFill>
                <a:latin typeface="Segoe UI Semibold"/>
              </a:endParaRPr>
            </a:p>
            <a:p>
              <a:pPr algn="ctr" defTabSz="932597">
                <a:defRPr/>
              </a:pPr>
              <a:endParaRPr lang="en-US" sz="1632" dirty="0">
                <a:solidFill>
                  <a:srgbClr val="000000"/>
                </a:solidFill>
                <a:latin typeface="Segoe UI Semibold"/>
              </a:endParaRPr>
            </a:p>
            <a:p>
              <a:pPr defTabSz="932597">
                <a:defRPr/>
              </a:pPr>
              <a:endParaRPr lang="en-US" sz="1632" dirty="0">
                <a:solidFill>
                  <a:srgbClr val="000000"/>
                </a:solidFill>
                <a:latin typeface="Segoe UI Semibold"/>
              </a:endParaRPr>
            </a:p>
            <a:p>
              <a:pPr defTabSz="932597">
                <a:defRPr/>
              </a:pPr>
              <a:endParaRPr lang="en-US" sz="1632" dirty="0">
                <a:solidFill>
                  <a:srgbClr val="000000"/>
                </a:solidFill>
                <a:latin typeface="Segoe UI Semibold"/>
              </a:endParaRPr>
            </a:p>
          </p:txBody>
        </p:sp>
        <p:pic>
          <p:nvPicPr>
            <p:cNvPr id="6" name="Picture 5">
              <a:extLst>
                <a:ext uri="{FF2B5EF4-FFF2-40B4-BE49-F238E27FC236}">
                  <a16:creationId xmlns:a16="http://schemas.microsoft.com/office/drawing/2014/main" id="{0F9430AB-1A39-624E-84AE-87032F785CCE}"/>
                </a:ext>
              </a:extLst>
            </p:cNvPr>
            <p:cNvPicPr>
              <a:picLocks noChangeAspect="1"/>
            </p:cNvPicPr>
            <p:nvPr/>
          </p:nvPicPr>
          <p:blipFill>
            <a:blip r:embed="rId5"/>
            <a:stretch>
              <a:fillRect/>
            </a:stretch>
          </p:blipFill>
          <p:spPr>
            <a:xfrm>
              <a:off x="8216789" y="1905000"/>
              <a:ext cx="3197834" cy="1485771"/>
            </a:xfrm>
            <a:prstGeom prst="rect">
              <a:avLst/>
            </a:prstGeom>
          </p:spPr>
        </p:pic>
      </p:grpSp>
    </p:spTree>
    <p:extLst>
      <p:ext uri="{BB962C8B-B14F-4D97-AF65-F5344CB8AC3E}">
        <p14:creationId xmlns:p14="http://schemas.microsoft.com/office/powerpoint/2010/main" val="24854886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F16040B-21F1-4A97-98EE-56140498D3B3}"/>
              </a:ext>
            </a:extLst>
          </p:cNvPr>
          <p:cNvSpPr/>
          <p:nvPr/>
        </p:nvSpPr>
        <p:spPr bwMode="auto">
          <a:xfrm>
            <a:off x="492343" y="1646777"/>
            <a:ext cx="11465799" cy="4881445"/>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398905" rIns="186521" bIns="48512" numCol="1" rtlCol="0" anchor="t" anchorCtr="0" compatLnSpc="1">
            <a:prstTxWarp prst="textNoShape">
              <a:avLst/>
            </a:prstTxWarp>
          </a:bodyPr>
          <a:lstStyle/>
          <a:p>
            <a:pPr algn="ctr" defTabSz="951304" fontAlgn="base">
              <a:spcBef>
                <a:spcPct val="0"/>
              </a:spcBef>
              <a:spcAft>
                <a:spcPts val="1224"/>
              </a:spcAft>
              <a:buSzPct val="90000"/>
            </a:pPr>
            <a:endParaRPr lang="en-US" sz="1632" dirty="0">
              <a:solidFill>
                <a:schemeClr val="tx1"/>
              </a:solidFill>
            </a:endParaRPr>
          </a:p>
        </p:txBody>
      </p:sp>
      <p:sp>
        <p:nvSpPr>
          <p:cNvPr id="34" name="Rectangle 33">
            <a:extLst>
              <a:ext uri="{FF2B5EF4-FFF2-40B4-BE49-F238E27FC236}">
                <a16:creationId xmlns:a16="http://schemas.microsoft.com/office/drawing/2014/main" id="{AA2F7CCA-C8D3-4EE0-BBB8-E8D6D8413AAE}"/>
              </a:ext>
            </a:extLst>
          </p:cNvPr>
          <p:cNvSpPr/>
          <p:nvPr/>
        </p:nvSpPr>
        <p:spPr bwMode="auto">
          <a:xfrm>
            <a:off x="475279" y="2158098"/>
            <a:ext cx="11494012" cy="110173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mj-lt"/>
                <a:ea typeface="Segoe UI" pitchFamily="34" charset="0"/>
                <a:cs typeface="Segoe UI" pitchFamily="34" charset="0"/>
              </a:rPr>
              <a:t>Asset Management</a:t>
            </a:r>
          </a:p>
        </p:txBody>
      </p:sp>
      <p:sp>
        <p:nvSpPr>
          <p:cNvPr id="35" name="Rectangle 34">
            <a:extLst>
              <a:ext uri="{FF2B5EF4-FFF2-40B4-BE49-F238E27FC236}">
                <a16:creationId xmlns:a16="http://schemas.microsoft.com/office/drawing/2014/main" id="{81BC6646-FC83-499F-9BA5-3E854C95DF06}"/>
              </a:ext>
            </a:extLst>
          </p:cNvPr>
          <p:cNvSpPr/>
          <p:nvPr/>
        </p:nvSpPr>
        <p:spPr bwMode="auto">
          <a:xfrm>
            <a:off x="475279" y="3270065"/>
            <a:ext cx="11494012" cy="19662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a:r>
              <a:rPr lang="en-US" sz="2040" b="1">
                <a:latin typeface="+mj-lt"/>
                <a:ea typeface="Calibri"/>
                <a:cs typeface="Calibri"/>
                <a:sym typeface="Calibri"/>
              </a:rPr>
              <a:t>Threat Detection</a:t>
            </a:r>
            <a:endParaRPr lang="en-US" sz="2040" dirty="0">
              <a:latin typeface="+mj-lt"/>
            </a:endParaRPr>
          </a:p>
        </p:txBody>
      </p:sp>
      <p:sp>
        <p:nvSpPr>
          <p:cNvPr id="36" name="Rectangle 35">
            <a:extLst>
              <a:ext uri="{FF2B5EF4-FFF2-40B4-BE49-F238E27FC236}">
                <a16:creationId xmlns:a16="http://schemas.microsoft.com/office/drawing/2014/main" id="{D9C3B64E-8392-4077-A121-BEE9AFF9008F}"/>
              </a:ext>
            </a:extLst>
          </p:cNvPr>
          <p:cNvSpPr/>
          <p:nvPr/>
        </p:nvSpPr>
        <p:spPr bwMode="auto">
          <a:xfrm>
            <a:off x="476806" y="5246499"/>
            <a:ext cx="11494012" cy="128172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a:r>
              <a:rPr lang="en-IL" sz="2040" b="1" dirty="0">
                <a:solidFill>
                  <a:schemeClr val="tx1"/>
                </a:solidFill>
                <a:latin typeface="+mj-lt"/>
                <a:ea typeface="Calibri"/>
                <a:cs typeface="Calibri"/>
                <a:sym typeface="Calibri"/>
              </a:rPr>
              <a:t>Integrating Security and Operational Teams</a:t>
            </a:r>
            <a:endParaRPr lang="en-US" sz="2040" dirty="0">
              <a:solidFill>
                <a:schemeClr val="tx1"/>
              </a:solidFill>
              <a:latin typeface="+mj-lt"/>
            </a:endParaRPr>
          </a:p>
        </p:txBody>
      </p:sp>
      <p:sp>
        <p:nvSpPr>
          <p:cNvPr id="4" name="Title 3">
            <a:extLst>
              <a:ext uri="{FF2B5EF4-FFF2-40B4-BE49-F238E27FC236}">
                <a16:creationId xmlns:a16="http://schemas.microsoft.com/office/drawing/2014/main" id="{B8F3D11F-8BDB-4111-9DBE-F375D73DB5C7}"/>
              </a:ext>
            </a:extLst>
          </p:cNvPr>
          <p:cNvSpPr>
            <a:spLocks noGrp="1"/>
          </p:cNvSpPr>
          <p:nvPr>
            <p:ph type="title"/>
          </p:nvPr>
        </p:nvSpPr>
        <p:spPr/>
        <p:txBody>
          <a:bodyPr/>
          <a:lstStyle/>
          <a:p>
            <a:r>
              <a:rPr lang="en-US" dirty="0"/>
              <a:t>IoT &amp; ICS Security Maturity Model</a:t>
            </a:r>
          </a:p>
        </p:txBody>
      </p:sp>
      <p:graphicFrame>
        <p:nvGraphicFramePr>
          <p:cNvPr id="7" name="Google Shape;514;p32">
            <a:extLst>
              <a:ext uri="{FF2B5EF4-FFF2-40B4-BE49-F238E27FC236}">
                <a16:creationId xmlns:a16="http://schemas.microsoft.com/office/drawing/2014/main" id="{55D11065-710C-4998-A53C-C3FC64C2A57A}"/>
              </a:ext>
            </a:extLst>
          </p:cNvPr>
          <p:cNvGraphicFramePr/>
          <p:nvPr/>
        </p:nvGraphicFramePr>
        <p:xfrm>
          <a:off x="492343" y="1752118"/>
          <a:ext cx="11476944" cy="429474"/>
        </p:xfrm>
        <a:graphic>
          <a:graphicData uri="http://schemas.openxmlformats.org/drawingml/2006/table">
            <a:tbl>
              <a:tblPr>
                <a:noFill/>
              </a:tblPr>
              <a:tblGrid>
                <a:gridCol w="769656">
                  <a:extLst>
                    <a:ext uri="{9D8B030D-6E8A-4147-A177-3AD203B41FA5}">
                      <a16:colId xmlns:a16="http://schemas.microsoft.com/office/drawing/2014/main" val="20000"/>
                    </a:ext>
                  </a:extLst>
                </a:gridCol>
                <a:gridCol w="2676822">
                  <a:extLst>
                    <a:ext uri="{9D8B030D-6E8A-4147-A177-3AD203B41FA5}">
                      <a16:colId xmlns:a16="http://schemas.microsoft.com/office/drawing/2014/main" val="20001"/>
                    </a:ext>
                  </a:extLst>
                </a:gridCol>
                <a:gridCol w="2676822">
                  <a:extLst>
                    <a:ext uri="{9D8B030D-6E8A-4147-A177-3AD203B41FA5}">
                      <a16:colId xmlns:a16="http://schemas.microsoft.com/office/drawing/2014/main" val="20002"/>
                    </a:ext>
                  </a:extLst>
                </a:gridCol>
                <a:gridCol w="2676822">
                  <a:extLst>
                    <a:ext uri="{9D8B030D-6E8A-4147-A177-3AD203B41FA5}">
                      <a16:colId xmlns:a16="http://schemas.microsoft.com/office/drawing/2014/main" val="20003"/>
                    </a:ext>
                  </a:extLst>
                </a:gridCol>
                <a:gridCol w="2676822">
                  <a:extLst>
                    <a:ext uri="{9D8B030D-6E8A-4147-A177-3AD203B41FA5}">
                      <a16:colId xmlns:a16="http://schemas.microsoft.com/office/drawing/2014/main" val="20004"/>
                    </a:ext>
                  </a:extLst>
                </a:gridCol>
              </a:tblGrid>
              <a:tr h="429474">
                <a:tc>
                  <a:txBody>
                    <a:bodyPr/>
                    <a:lstStyle/>
                    <a:p>
                      <a:pPr marL="0" marR="0" lvl="0" indent="0" algn="l" rtl="0">
                        <a:lnSpc>
                          <a:spcPct val="100000"/>
                        </a:lnSpc>
                        <a:spcBef>
                          <a:spcPts val="0"/>
                        </a:spcBef>
                        <a:spcAft>
                          <a:spcPts val="0"/>
                        </a:spcAft>
                        <a:buClr>
                          <a:schemeClr val="dk1"/>
                        </a:buClr>
                        <a:buSzPts val="1400"/>
                        <a:buFont typeface="Calibri"/>
                        <a:buNone/>
                      </a:pPr>
                      <a:endParaRPr sz="120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1</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2</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3</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4</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115351"/>
                  </a:ext>
                </a:extLst>
              </a:tr>
            </a:tbl>
          </a:graphicData>
        </a:graphic>
      </p:graphicFrame>
      <p:grpSp>
        <p:nvGrpSpPr>
          <p:cNvPr id="8" name="Google Shape;502;p32">
            <a:extLst>
              <a:ext uri="{FF2B5EF4-FFF2-40B4-BE49-F238E27FC236}">
                <a16:creationId xmlns:a16="http://schemas.microsoft.com/office/drawing/2014/main" id="{6B7C73BD-5592-4311-AB3A-3595DC8C479B}"/>
              </a:ext>
            </a:extLst>
          </p:cNvPr>
          <p:cNvGrpSpPr/>
          <p:nvPr/>
        </p:nvGrpSpPr>
        <p:grpSpPr>
          <a:xfrm>
            <a:off x="2185052" y="1828729"/>
            <a:ext cx="594136" cy="329369"/>
            <a:chOff x="-4359275" y="4522788"/>
            <a:chExt cx="1781175" cy="987425"/>
          </a:xfrm>
        </p:grpSpPr>
        <p:sp>
          <p:nvSpPr>
            <p:cNvPr id="9" name="Google Shape;503;p32">
              <a:extLst>
                <a:ext uri="{FF2B5EF4-FFF2-40B4-BE49-F238E27FC236}">
                  <a16:creationId xmlns:a16="http://schemas.microsoft.com/office/drawing/2014/main" id="{B583E9AD-1034-4622-BB84-E5B05BFD0C7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0" name="Google Shape;504;p32">
              <a:extLst>
                <a:ext uri="{FF2B5EF4-FFF2-40B4-BE49-F238E27FC236}">
                  <a16:creationId xmlns:a16="http://schemas.microsoft.com/office/drawing/2014/main" id="{8C781514-BCF1-40A7-ACCC-CC88C5C10B3C}"/>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chemeClr val="tx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1" name="Google Shape;505;p32">
              <a:extLst>
                <a:ext uri="{FF2B5EF4-FFF2-40B4-BE49-F238E27FC236}">
                  <a16:creationId xmlns:a16="http://schemas.microsoft.com/office/drawing/2014/main" id="{62F88803-B994-4129-A2AC-FBCD8B6EFAA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2" name="Google Shape;506;p32">
              <a:extLst>
                <a:ext uri="{FF2B5EF4-FFF2-40B4-BE49-F238E27FC236}">
                  <a16:creationId xmlns:a16="http://schemas.microsoft.com/office/drawing/2014/main" id="{1164DD54-2013-48DB-AEBF-E5EFF799D113}"/>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3" name="Google Shape;507;p32">
              <a:extLst>
                <a:ext uri="{FF2B5EF4-FFF2-40B4-BE49-F238E27FC236}">
                  <a16:creationId xmlns:a16="http://schemas.microsoft.com/office/drawing/2014/main" id="{333C91B5-0144-4AD4-9E8A-445D9B28BF16}"/>
                </a:ext>
              </a:extLst>
            </p:cNvPr>
            <p:cNvSpPr/>
            <p:nvPr/>
          </p:nvSpPr>
          <p:spPr>
            <a:xfrm>
              <a:off x="-3959225" y="5067300"/>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14" name="Google Shape;502;p32">
            <a:extLst>
              <a:ext uri="{FF2B5EF4-FFF2-40B4-BE49-F238E27FC236}">
                <a16:creationId xmlns:a16="http://schemas.microsoft.com/office/drawing/2014/main" id="{75193028-8CF6-49B3-A2FA-BA9F623C0169}"/>
              </a:ext>
            </a:extLst>
          </p:cNvPr>
          <p:cNvGrpSpPr/>
          <p:nvPr/>
        </p:nvGrpSpPr>
        <p:grpSpPr>
          <a:xfrm>
            <a:off x="4847392" y="1828728"/>
            <a:ext cx="594136" cy="274081"/>
            <a:chOff x="-4359275" y="4522788"/>
            <a:chExt cx="1781175" cy="821676"/>
          </a:xfrm>
        </p:grpSpPr>
        <p:sp>
          <p:nvSpPr>
            <p:cNvPr id="15" name="Google Shape;503;p32">
              <a:extLst>
                <a:ext uri="{FF2B5EF4-FFF2-40B4-BE49-F238E27FC236}">
                  <a16:creationId xmlns:a16="http://schemas.microsoft.com/office/drawing/2014/main" id="{42044D87-B003-4D49-A7E3-49F6A703F36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6" name="Google Shape;504;p32">
              <a:extLst>
                <a:ext uri="{FF2B5EF4-FFF2-40B4-BE49-F238E27FC236}">
                  <a16:creationId xmlns:a16="http://schemas.microsoft.com/office/drawing/2014/main" id="{88198746-ACA2-412B-88C9-819E3B43F451}"/>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7" name="Google Shape;505;p32">
              <a:extLst>
                <a:ext uri="{FF2B5EF4-FFF2-40B4-BE49-F238E27FC236}">
                  <a16:creationId xmlns:a16="http://schemas.microsoft.com/office/drawing/2014/main" id="{A886F0E0-D80A-4163-A60D-BAF57FF7B72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8" name="Google Shape;506;p32">
              <a:extLst>
                <a:ext uri="{FF2B5EF4-FFF2-40B4-BE49-F238E27FC236}">
                  <a16:creationId xmlns:a16="http://schemas.microsoft.com/office/drawing/2014/main" id="{66F787FC-AD0B-40D9-9EA1-EF77507BE48E}"/>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9" name="Google Shape;507;p32">
              <a:extLst>
                <a:ext uri="{FF2B5EF4-FFF2-40B4-BE49-F238E27FC236}">
                  <a16:creationId xmlns:a16="http://schemas.microsoft.com/office/drawing/2014/main" id="{CAA875D8-4B7C-4035-834A-569D99D03CAF}"/>
                </a:ext>
              </a:extLst>
            </p:cNvPr>
            <p:cNvSpPr/>
            <p:nvPr/>
          </p:nvSpPr>
          <p:spPr>
            <a:xfrm rot="1911984">
              <a:off x="-3892681" y="4901550"/>
              <a:ext cx="638174" cy="442914"/>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0" name="Google Shape;502;p32">
            <a:extLst>
              <a:ext uri="{FF2B5EF4-FFF2-40B4-BE49-F238E27FC236}">
                <a16:creationId xmlns:a16="http://schemas.microsoft.com/office/drawing/2014/main" id="{1B076AF6-C66B-423F-BBBD-449EA289AD96}"/>
              </a:ext>
            </a:extLst>
          </p:cNvPr>
          <p:cNvGrpSpPr/>
          <p:nvPr/>
        </p:nvGrpSpPr>
        <p:grpSpPr>
          <a:xfrm>
            <a:off x="7509732" y="1828730"/>
            <a:ext cx="594136" cy="288068"/>
            <a:chOff x="-4359275" y="4522788"/>
            <a:chExt cx="1781175" cy="863607"/>
          </a:xfrm>
        </p:grpSpPr>
        <p:sp>
          <p:nvSpPr>
            <p:cNvPr id="21" name="Google Shape;503;p32">
              <a:extLst>
                <a:ext uri="{FF2B5EF4-FFF2-40B4-BE49-F238E27FC236}">
                  <a16:creationId xmlns:a16="http://schemas.microsoft.com/office/drawing/2014/main" id="{EB534683-2FD4-4D13-A51D-4D89CA9041D8}"/>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2" name="Google Shape;504;p32">
              <a:extLst>
                <a:ext uri="{FF2B5EF4-FFF2-40B4-BE49-F238E27FC236}">
                  <a16:creationId xmlns:a16="http://schemas.microsoft.com/office/drawing/2014/main" id="{8EAF5967-0F92-41F3-8358-3C6930143DBE}"/>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3" name="Google Shape;505;p32">
              <a:extLst>
                <a:ext uri="{FF2B5EF4-FFF2-40B4-BE49-F238E27FC236}">
                  <a16:creationId xmlns:a16="http://schemas.microsoft.com/office/drawing/2014/main" id="{11614DE1-E559-4FA0-88A9-5C4FBE1EEA4F}"/>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4" name="Google Shape;506;p32">
              <a:extLst>
                <a:ext uri="{FF2B5EF4-FFF2-40B4-BE49-F238E27FC236}">
                  <a16:creationId xmlns:a16="http://schemas.microsoft.com/office/drawing/2014/main" id="{CD7393A3-68A0-4D65-992F-D3486E6F9FC0}"/>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5" name="Google Shape;507;p32">
              <a:extLst>
                <a:ext uri="{FF2B5EF4-FFF2-40B4-BE49-F238E27FC236}">
                  <a16:creationId xmlns:a16="http://schemas.microsoft.com/office/drawing/2014/main" id="{B32F8EC0-C7E3-4737-AA96-8B7B43B7BB22}"/>
                </a:ext>
              </a:extLst>
            </p:cNvPr>
            <p:cNvSpPr/>
            <p:nvPr/>
          </p:nvSpPr>
          <p:spPr>
            <a:xfrm rot="4736978">
              <a:off x="-3706813" y="4845850"/>
              <a:ext cx="638176"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6" name="Google Shape;502;p32">
            <a:extLst>
              <a:ext uri="{FF2B5EF4-FFF2-40B4-BE49-F238E27FC236}">
                <a16:creationId xmlns:a16="http://schemas.microsoft.com/office/drawing/2014/main" id="{611B97D1-07CF-4125-9692-3839080DB04B}"/>
              </a:ext>
            </a:extLst>
          </p:cNvPr>
          <p:cNvGrpSpPr/>
          <p:nvPr/>
        </p:nvGrpSpPr>
        <p:grpSpPr>
          <a:xfrm>
            <a:off x="10172072" y="1828734"/>
            <a:ext cx="594136" cy="308303"/>
            <a:chOff x="-4359275" y="4522788"/>
            <a:chExt cx="1781175" cy="924268"/>
          </a:xfrm>
        </p:grpSpPr>
        <p:sp>
          <p:nvSpPr>
            <p:cNvPr id="27" name="Google Shape;503;p32">
              <a:extLst>
                <a:ext uri="{FF2B5EF4-FFF2-40B4-BE49-F238E27FC236}">
                  <a16:creationId xmlns:a16="http://schemas.microsoft.com/office/drawing/2014/main" id="{7EC30B72-D968-4D44-9B3D-9758C78E7D4F}"/>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8" name="Google Shape;504;p32">
              <a:extLst>
                <a:ext uri="{FF2B5EF4-FFF2-40B4-BE49-F238E27FC236}">
                  <a16:creationId xmlns:a16="http://schemas.microsoft.com/office/drawing/2014/main" id="{B5CDDC51-0DB8-49B2-8298-98866813A3AA}"/>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9" name="Google Shape;505;p32">
              <a:extLst>
                <a:ext uri="{FF2B5EF4-FFF2-40B4-BE49-F238E27FC236}">
                  <a16:creationId xmlns:a16="http://schemas.microsoft.com/office/drawing/2014/main" id="{499731BF-AE01-4F31-88E9-813E7519B7B1}"/>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0" name="Google Shape;506;p32">
              <a:extLst>
                <a:ext uri="{FF2B5EF4-FFF2-40B4-BE49-F238E27FC236}">
                  <a16:creationId xmlns:a16="http://schemas.microsoft.com/office/drawing/2014/main" id="{50A84926-6AEE-45F3-AA1E-8816C9BD3206}"/>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1" name="Google Shape;507;p32">
              <a:extLst>
                <a:ext uri="{FF2B5EF4-FFF2-40B4-BE49-F238E27FC236}">
                  <a16:creationId xmlns:a16="http://schemas.microsoft.com/office/drawing/2014/main" id="{98292976-26BC-4342-8A18-3A088682334E}"/>
                </a:ext>
              </a:extLst>
            </p:cNvPr>
            <p:cNvSpPr/>
            <p:nvPr/>
          </p:nvSpPr>
          <p:spPr>
            <a:xfrm rot="8099282">
              <a:off x="-3597656" y="4906512"/>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6631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F16040B-21F1-4A97-98EE-56140498D3B3}"/>
              </a:ext>
            </a:extLst>
          </p:cNvPr>
          <p:cNvSpPr/>
          <p:nvPr/>
        </p:nvSpPr>
        <p:spPr bwMode="auto">
          <a:xfrm>
            <a:off x="492343" y="1646777"/>
            <a:ext cx="11465799" cy="4881445"/>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398905" rIns="186521" bIns="48512" numCol="1" rtlCol="0" anchor="t" anchorCtr="0" compatLnSpc="1">
            <a:prstTxWarp prst="textNoShape">
              <a:avLst/>
            </a:prstTxWarp>
          </a:bodyPr>
          <a:lstStyle/>
          <a:p>
            <a:pPr algn="ctr" defTabSz="951304" fontAlgn="base">
              <a:spcBef>
                <a:spcPct val="0"/>
              </a:spcBef>
              <a:spcAft>
                <a:spcPts val="1224"/>
              </a:spcAft>
              <a:buSzPct val="90000"/>
            </a:pPr>
            <a:endParaRPr lang="en-US" sz="1632" dirty="0">
              <a:solidFill>
                <a:schemeClr val="tx1"/>
              </a:solidFill>
            </a:endParaRPr>
          </a:p>
        </p:txBody>
      </p:sp>
      <p:sp>
        <p:nvSpPr>
          <p:cNvPr id="4" name="Title 3">
            <a:extLst>
              <a:ext uri="{FF2B5EF4-FFF2-40B4-BE49-F238E27FC236}">
                <a16:creationId xmlns:a16="http://schemas.microsoft.com/office/drawing/2014/main" id="{B8F3D11F-8BDB-4111-9DBE-F375D73DB5C7}"/>
              </a:ext>
            </a:extLst>
          </p:cNvPr>
          <p:cNvSpPr>
            <a:spLocks noGrp="1"/>
          </p:cNvSpPr>
          <p:nvPr>
            <p:ph type="title"/>
          </p:nvPr>
        </p:nvSpPr>
        <p:spPr/>
        <p:txBody>
          <a:bodyPr/>
          <a:lstStyle/>
          <a:p>
            <a:r>
              <a:rPr lang="en-US" dirty="0"/>
              <a:t>IoT &amp; ICS Security Maturity Model</a:t>
            </a:r>
          </a:p>
        </p:txBody>
      </p:sp>
      <p:graphicFrame>
        <p:nvGraphicFramePr>
          <p:cNvPr id="7" name="Google Shape;514;p32">
            <a:extLst>
              <a:ext uri="{FF2B5EF4-FFF2-40B4-BE49-F238E27FC236}">
                <a16:creationId xmlns:a16="http://schemas.microsoft.com/office/drawing/2014/main" id="{55D11065-710C-4998-A53C-C3FC64C2A57A}"/>
              </a:ext>
            </a:extLst>
          </p:cNvPr>
          <p:cNvGraphicFramePr/>
          <p:nvPr>
            <p:extLst>
              <p:ext uri="{D42A27DB-BD31-4B8C-83A1-F6EECF244321}">
                <p14:modId xmlns:p14="http://schemas.microsoft.com/office/powerpoint/2010/main" val="87302474"/>
              </p:ext>
            </p:extLst>
          </p:nvPr>
        </p:nvGraphicFramePr>
        <p:xfrm>
          <a:off x="492343" y="1752118"/>
          <a:ext cx="11476944" cy="4776105"/>
        </p:xfrm>
        <a:graphic>
          <a:graphicData uri="http://schemas.openxmlformats.org/drawingml/2006/table">
            <a:tbl>
              <a:tblPr>
                <a:noFill/>
              </a:tblPr>
              <a:tblGrid>
                <a:gridCol w="769656">
                  <a:extLst>
                    <a:ext uri="{9D8B030D-6E8A-4147-A177-3AD203B41FA5}">
                      <a16:colId xmlns:a16="http://schemas.microsoft.com/office/drawing/2014/main" val="20000"/>
                    </a:ext>
                  </a:extLst>
                </a:gridCol>
                <a:gridCol w="2676822">
                  <a:extLst>
                    <a:ext uri="{9D8B030D-6E8A-4147-A177-3AD203B41FA5}">
                      <a16:colId xmlns:a16="http://schemas.microsoft.com/office/drawing/2014/main" val="20001"/>
                    </a:ext>
                  </a:extLst>
                </a:gridCol>
                <a:gridCol w="2676822">
                  <a:extLst>
                    <a:ext uri="{9D8B030D-6E8A-4147-A177-3AD203B41FA5}">
                      <a16:colId xmlns:a16="http://schemas.microsoft.com/office/drawing/2014/main" val="20002"/>
                    </a:ext>
                  </a:extLst>
                </a:gridCol>
                <a:gridCol w="2676822">
                  <a:extLst>
                    <a:ext uri="{9D8B030D-6E8A-4147-A177-3AD203B41FA5}">
                      <a16:colId xmlns:a16="http://schemas.microsoft.com/office/drawing/2014/main" val="20003"/>
                    </a:ext>
                  </a:extLst>
                </a:gridCol>
                <a:gridCol w="2676822">
                  <a:extLst>
                    <a:ext uri="{9D8B030D-6E8A-4147-A177-3AD203B41FA5}">
                      <a16:colId xmlns:a16="http://schemas.microsoft.com/office/drawing/2014/main" val="20004"/>
                    </a:ext>
                  </a:extLst>
                </a:gridCol>
              </a:tblGrid>
              <a:tr h="429474">
                <a:tc>
                  <a:txBody>
                    <a:bodyPr/>
                    <a:lstStyle/>
                    <a:p>
                      <a:pPr marL="0" marR="0" lvl="0" indent="0" algn="l" rtl="0">
                        <a:lnSpc>
                          <a:spcPct val="100000"/>
                        </a:lnSpc>
                        <a:spcBef>
                          <a:spcPts val="0"/>
                        </a:spcBef>
                        <a:spcAft>
                          <a:spcPts val="0"/>
                        </a:spcAft>
                        <a:buClr>
                          <a:schemeClr val="dk1"/>
                        </a:buClr>
                        <a:buSzPts val="1400"/>
                        <a:buFont typeface="Calibri"/>
                        <a:buNone/>
                      </a:pPr>
                      <a:endParaRPr sz="120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1</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2</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3</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1400"/>
                        <a:buFont typeface="Calibri"/>
                        <a:buNone/>
                      </a:pPr>
                      <a:r>
                        <a:rPr lang="en-US" sz="1600" b="0" u="none" strike="noStrike" cap="none" dirty="0">
                          <a:solidFill>
                            <a:schemeClr val="tx1"/>
                          </a:solidFill>
                          <a:latin typeface="+mj-lt"/>
                        </a:rPr>
                        <a:t>Level 4</a:t>
                      </a:r>
                      <a:endParaRPr sz="1600" b="0" u="none" strike="noStrike" cap="none" dirty="0">
                        <a:solidFill>
                          <a:schemeClr val="tx1"/>
                        </a:solidFill>
                        <a:latin typeface="+mj-lt"/>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115351"/>
                  </a:ext>
                </a:extLst>
              </a:tr>
              <a:tr h="429474">
                <a:tc rowSpan="2">
                  <a:txBody>
                    <a:bodyPr/>
                    <a:lstStyle/>
                    <a:p>
                      <a:pPr marL="0" marR="0" lvl="0" indent="0" algn="ctr" defTabSz="914367" rtl="0" eaLnBrk="1" fontAlgn="auto" latinLnBrk="0" hangingPunct="1">
                        <a:lnSpc>
                          <a:spcPct val="100000"/>
                        </a:lnSpc>
                        <a:spcBef>
                          <a:spcPts val="0"/>
                        </a:spcBef>
                        <a:spcAft>
                          <a:spcPts val="0"/>
                        </a:spcAft>
                        <a:buClr>
                          <a:schemeClr val="dk1"/>
                        </a:buClr>
                        <a:buSzPts val="1400"/>
                        <a:buFont typeface="Calibri"/>
                        <a:buNone/>
                        <a:tabLst/>
                        <a:defRPr/>
                      </a:pPr>
                      <a:r>
                        <a:rPr lang="en-US" sz="1100" b="1" dirty="0">
                          <a:solidFill>
                            <a:schemeClr val="lt1"/>
                          </a:solidFill>
                          <a:latin typeface="+mj-lt"/>
                          <a:ea typeface="Calibri"/>
                          <a:cs typeface="Calibri"/>
                          <a:sym typeface="Calibri"/>
                        </a:rPr>
                        <a:t>Asset Mgt</a:t>
                      </a: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Asset documentation Spreadsheet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Dynamic Asset documentation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Alerting when new assets appear and retire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Integration with Asset Inventory database (CMDB)</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37578">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Static network map</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Accurate spreadsheet with IPs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Accurate network map with all assets in network topology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network topology with device communications &amp; protocol visibility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37578">
                <a:tc rowSpan="3">
                  <a:txBody>
                    <a:bodyPr/>
                    <a:lstStyle/>
                    <a:p>
                      <a:pPr marL="0" marR="0" lvl="0" indent="0" algn="ctr" defTabSz="914367" rtl="0" eaLnBrk="1" fontAlgn="auto" latinLnBrk="0" hangingPunct="1">
                        <a:lnSpc>
                          <a:spcPct val="100000"/>
                        </a:lnSpc>
                        <a:spcBef>
                          <a:spcPts val="0"/>
                        </a:spcBef>
                        <a:spcAft>
                          <a:spcPts val="0"/>
                        </a:spcAft>
                        <a:buClr>
                          <a:schemeClr val="dk1"/>
                        </a:buClr>
                        <a:buSzPts val="1400"/>
                        <a:buFont typeface="Calibri"/>
                        <a:buNone/>
                        <a:tabLst/>
                        <a:defRPr/>
                      </a:pPr>
                      <a:r>
                        <a:rPr lang="en-US" sz="1100" b="1" dirty="0">
                          <a:solidFill>
                            <a:schemeClr val="lt1"/>
                          </a:solidFill>
                          <a:latin typeface="+mj-lt"/>
                          <a:ea typeface="Calibri"/>
                          <a:cs typeface="Calibri"/>
                          <a:sym typeface="Calibri"/>
                        </a:rPr>
                        <a:t>Threat Detection</a:t>
                      </a:r>
                      <a:endParaRPr lang="en-US" sz="1100" dirty="0">
                        <a:latin typeface="+mj-lt"/>
                      </a:endParaRP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Anomaly </a:t>
                      </a:r>
                      <a:br>
                        <a:rPr lang="en-US" sz="1200" b="0" u="none" strike="noStrike" cap="none" dirty="0">
                          <a:solidFill>
                            <a:schemeClr val="tx1"/>
                          </a:solidFill>
                        </a:rPr>
                      </a:br>
                      <a:r>
                        <a:rPr lang="en-US" sz="1200" b="0" u="none" strike="noStrike" cap="none" dirty="0">
                          <a:solidFill>
                            <a:schemeClr val="tx1"/>
                          </a:solidFill>
                        </a:rPr>
                        <a:t>Detection (AD)</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AD via manual log review &amp; signature-based alerts (IDS)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a:solidFill>
                            <a:schemeClr val="tx1"/>
                          </a:solidFill>
                        </a:rPr>
                        <a:t>AD via continuous monitoring with behavioral analytics using self-learning</a:t>
                      </a:r>
                      <a:endParaRPr sz="1200" b="0" u="none" strike="noStrike" cap="none">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AD via continuous monitoring with behavioral analytics using self-learning and remediation processes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79251">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incident response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Manual incident response</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incident response &amp; threat hunting. Reviewed occasionally</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incident response &amp; </a:t>
                      </a:r>
                      <a:br>
                        <a:rPr lang="en-US" sz="1200" b="0" u="none" strike="noStrike" cap="none" dirty="0">
                          <a:solidFill>
                            <a:schemeClr val="tx1"/>
                          </a:solidFill>
                        </a:rPr>
                      </a:br>
                      <a:r>
                        <a:rPr lang="en-US" sz="1200" b="0" u="none" strike="noStrike" cap="none" dirty="0">
                          <a:solidFill>
                            <a:schemeClr val="tx1"/>
                          </a:solidFill>
                        </a:rPr>
                        <a:t>threat hunting with supporting processes and dedicated personal</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87595">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Yearly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risk &amp; vulnerability assessment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risk &amp; vulnerability assessment with prioritized remediation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95904">
                <a:tc rowSpan="2">
                  <a:txBody>
                    <a:bodyPr/>
                    <a:lstStyle/>
                    <a:p>
                      <a:pPr marL="0" marR="0" lvl="0" indent="0" algn="ctr" defTabSz="914367" rtl="0" eaLnBrk="1" fontAlgn="auto" latinLnBrk="0" hangingPunct="1">
                        <a:lnSpc>
                          <a:spcPct val="100000"/>
                        </a:lnSpc>
                        <a:spcBef>
                          <a:spcPts val="0"/>
                        </a:spcBef>
                        <a:spcAft>
                          <a:spcPts val="0"/>
                        </a:spcAft>
                        <a:buClr>
                          <a:schemeClr val="dk1"/>
                        </a:buClr>
                        <a:buSzPts val="1800"/>
                        <a:buFont typeface="Calibri"/>
                        <a:buNone/>
                        <a:tabLst/>
                        <a:defRPr/>
                      </a:pPr>
                      <a:r>
                        <a:rPr lang="en-US" sz="1100" b="1" dirty="0">
                          <a:solidFill>
                            <a:schemeClr val="tx1"/>
                          </a:solidFill>
                          <a:latin typeface="+mj-lt"/>
                          <a:ea typeface="Calibri"/>
                          <a:cs typeface="Calibri"/>
                          <a:sym typeface="Calibri"/>
                        </a:rPr>
                        <a:t>IT &amp; OT Integration </a:t>
                      </a:r>
                      <a:endParaRPr lang="en-US" sz="1100" dirty="0">
                        <a:solidFill>
                          <a:schemeClr val="tx1"/>
                        </a:solidFill>
                        <a:latin typeface="+mj-lt"/>
                      </a:endParaRPr>
                    </a:p>
                  </a:txBody>
                  <a:tcPr marL="93260" marR="93260" marT="41995" marB="41995"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threat modeling</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Manual threat modeling</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threat modeling</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Automated threat modeling and proactive remediation efforts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79251">
                <a:tc vMerge="1">
                  <a:txBody>
                    <a:bodyPr/>
                    <a:lstStyle/>
                    <a:p>
                      <a:endParaRPr lang="en-US"/>
                    </a:p>
                  </a:txBody>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No alignment between security &amp;  operational  teams </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Planning alignment between security &amp; operational teams</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Basic integration of SOC for OT environment</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90000"/>
                        </a:lnSpc>
                        <a:spcBef>
                          <a:spcPts val="0"/>
                        </a:spcBef>
                        <a:spcAft>
                          <a:spcPts val="0"/>
                        </a:spcAft>
                        <a:buClr>
                          <a:schemeClr val="dk1"/>
                        </a:buClr>
                        <a:buSzPts val="1400"/>
                        <a:buFont typeface="Calibri"/>
                        <a:buNone/>
                      </a:pPr>
                      <a:r>
                        <a:rPr lang="en-US" sz="1200" b="0" u="none" strike="noStrike" cap="none" dirty="0">
                          <a:solidFill>
                            <a:schemeClr val="tx1"/>
                          </a:solidFill>
                        </a:rPr>
                        <a:t>Integrated SOC for OT environment with process and procedures fully defined an operational while sharing VA information</a:t>
                      </a:r>
                      <a:endParaRPr sz="1200" b="0" u="none" strike="noStrike" cap="none" dirty="0">
                        <a:solidFill>
                          <a:schemeClr val="tx1"/>
                        </a:solidFill>
                      </a:endParaRPr>
                    </a:p>
                  </a:txBody>
                  <a:tcPr marL="93260" marR="93260" marT="41995" marB="4199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pSp>
        <p:nvGrpSpPr>
          <p:cNvPr id="8" name="Google Shape;502;p32">
            <a:extLst>
              <a:ext uri="{FF2B5EF4-FFF2-40B4-BE49-F238E27FC236}">
                <a16:creationId xmlns:a16="http://schemas.microsoft.com/office/drawing/2014/main" id="{6B7C73BD-5592-4311-AB3A-3595DC8C479B}"/>
              </a:ext>
            </a:extLst>
          </p:cNvPr>
          <p:cNvGrpSpPr/>
          <p:nvPr/>
        </p:nvGrpSpPr>
        <p:grpSpPr>
          <a:xfrm>
            <a:off x="2185052" y="1828729"/>
            <a:ext cx="594136" cy="329369"/>
            <a:chOff x="-4359275" y="4522788"/>
            <a:chExt cx="1781175" cy="987425"/>
          </a:xfrm>
        </p:grpSpPr>
        <p:sp>
          <p:nvSpPr>
            <p:cNvPr id="9" name="Google Shape;503;p32">
              <a:extLst>
                <a:ext uri="{FF2B5EF4-FFF2-40B4-BE49-F238E27FC236}">
                  <a16:creationId xmlns:a16="http://schemas.microsoft.com/office/drawing/2014/main" id="{B583E9AD-1034-4622-BB84-E5B05BFD0C7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0" name="Google Shape;504;p32">
              <a:extLst>
                <a:ext uri="{FF2B5EF4-FFF2-40B4-BE49-F238E27FC236}">
                  <a16:creationId xmlns:a16="http://schemas.microsoft.com/office/drawing/2014/main" id="{8C781514-BCF1-40A7-ACCC-CC88C5C10B3C}"/>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chemeClr val="tx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1" name="Google Shape;505;p32">
              <a:extLst>
                <a:ext uri="{FF2B5EF4-FFF2-40B4-BE49-F238E27FC236}">
                  <a16:creationId xmlns:a16="http://schemas.microsoft.com/office/drawing/2014/main" id="{62F88803-B994-4129-A2AC-FBCD8B6EFAA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2" name="Google Shape;506;p32">
              <a:extLst>
                <a:ext uri="{FF2B5EF4-FFF2-40B4-BE49-F238E27FC236}">
                  <a16:creationId xmlns:a16="http://schemas.microsoft.com/office/drawing/2014/main" id="{1164DD54-2013-48DB-AEBF-E5EFF799D113}"/>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3" name="Google Shape;507;p32">
              <a:extLst>
                <a:ext uri="{FF2B5EF4-FFF2-40B4-BE49-F238E27FC236}">
                  <a16:creationId xmlns:a16="http://schemas.microsoft.com/office/drawing/2014/main" id="{333C91B5-0144-4AD4-9E8A-445D9B28BF16}"/>
                </a:ext>
              </a:extLst>
            </p:cNvPr>
            <p:cNvSpPr/>
            <p:nvPr/>
          </p:nvSpPr>
          <p:spPr>
            <a:xfrm>
              <a:off x="-3959225" y="5067300"/>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14" name="Google Shape;502;p32">
            <a:extLst>
              <a:ext uri="{FF2B5EF4-FFF2-40B4-BE49-F238E27FC236}">
                <a16:creationId xmlns:a16="http://schemas.microsoft.com/office/drawing/2014/main" id="{75193028-8CF6-49B3-A2FA-BA9F623C0169}"/>
              </a:ext>
            </a:extLst>
          </p:cNvPr>
          <p:cNvGrpSpPr/>
          <p:nvPr/>
        </p:nvGrpSpPr>
        <p:grpSpPr>
          <a:xfrm>
            <a:off x="4847392" y="1828728"/>
            <a:ext cx="594136" cy="274081"/>
            <a:chOff x="-4359275" y="4522788"/>
            <a:chExt cx="1781175" cy="821676"/>
          </a:xfrm>
        </p:grpSpPr>
        <p:sp>
          <p:nvSpPr>
            <p:cNvPr id="15" name="Google Shape;503;p32">
              <a:extLst>
                <a:ext uri="{FF2B5EF4-FFF2-40B4-BE49-F238E27FC236}">
                  <a16:creationId xmlns:a16="http://schemas.microsoft.com/office/drawing/2014/main" id="{42044D87-B003-4D49-A7E3-49F6A703F365}"/>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6" name="Google Shape;504;p32">
              <a:extLst>
                <a:ext uri="{FF2B5EF4-FFF2-40B4-BE49-F238E27FC236}">
                  <a16:creationId xmlns:a16="http://schemas.microsoft.com/office/drawing/2014/main" id="{88198746-ACA2-412B-88C9-819E3B43F451}"/>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7" name="Google Shape;505;p32">
              <a:extLst>
                <a:ext uri="{FF2B5EF4-FFF2-40B4-BE49-F238E27FC236}">
                  <a16:creationId xmlns:a16="http://schemas.microsoft.com/office/drawing/2014/main" id="{A886F0E0-D80A-4163-A60D-BAF57FF7B722}"/>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8" name="Google Shape;506;p32">
              <a:extLst>
                <a:ext uri="{FF2B5EF4-FFF2-40B4-BE49-F238E27FC236}">
                  <a16:creationId xmlns:a16="http://schemas.microsoft.com/office/drawing/2014/main" id="{66F787FC-AD0B-40D9-9EA1-EF77507BE48E}"/>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19" name="Google Shape;507;p32">
              <a:extLst>
                <a:ext uri="{FF2B5EF4-FFF2-40B4-BE49-F238E27FC236}">
                  <a16:creationId xmlns:a16="http://schemas.microsoft.com/office/drawing/2014/main" id="{CAA875D8-4B7C-4035-834A-569D99D03CAF}"/>
                </a:ext>
              </a:extLst>
            </p:cNvPr>
            <p:cNvSpPr/>
            <p:nvPr/>
          </p:nvSpPr>
          <p:spPr>
            <a:xfrm rot="1911984">
              <a:off x="-3892681" y="4901550"/>
              <a:ext cx="638174" cy="442914"/>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0" name="Google Shape;502;p32">
            <a:extLst>
              <a:ext uri="{FF2B5EF4-FFF2-40B4-BE49-F238E27FC236}">
                <a16:creationId xmlns:a16="http://schemas.microsoft.com/office/drawing/2014/main" id="{1B076AF6-C66B-423F-BBBD-449EA289AD96}"/>
              </a:ext>
            </a:extLst>
          </p:cNvPr>
          <p:cNvGrpSpPr/>
          <p:nvPr/>
        </p:nvGrpSpPr>
        <p:grpSpPr>
          <a:xfrm>
            <a:off x="7509732" y="1828730"/>
            <a:ext cx="594136" cy="288068"/>
            <a:chOff x="-4359275" y="4522788"/>
            <a:chExt cx="1781175" cy="863607"/>
          </a:xfrm>
        </p:grpSpPr>
        <p:sp>
          <p:nvSpPr>
            <p:cNvPr id="21" name="Google Shape;503;p32">
              <a:extLst>
                <a:ext uri="{FF2B5EF4-FFF2-40B4-BE49-F238E27FC236}">
                  <a16:creationId xmlns:a16="http://schemas.microsoft.com/office/drawing/2014/main" id="{EB534683-2FD4-4D13-A51D-4D89CA9041D8}"/>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2" name="Google Shape;504;p32">
              <a:extLst>
                <a:ext uri="{FF2B5EF4-FFF2-40B4-BE49-F238E27FC236}">
                  <a16:creationId xmlns:a16="http://schemas.microsoft.com/office/drawing/2014/main" id="{8EAF5967-0F92-41F3-8358-3C6930143DBE}"/>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3" name="Google Shape;505;p32">
              <a:extLst>
                <a:ext uri="{FF2B5EF4-FFF2-40B4-BE49-F238E27FC236}">
                  <a16:creationId xmlns:a16="http://schemas.microsoft.com/office/drawing/2014/main" id="{11614DE1-E559-4FA0-88A9-5C4FBE1EEA4F}"/>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4" name="Google Shape;506;p32">
              <a:extLst>
                <a:ext uri="{FF2B5EF4-FFF2-40B4-BE49-F238E27FC236}">
                  <a16:creationId xmlns:a16="http://schemas.microsoft.com/office/drawing/2014/main" id="{CD7393A3-68A0-4D65-992F-D3486E6F9FC0}"/>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5" name="Google Shape;507;p32">
              <a:extLst>
                <a:ext uri="{FF2B5EF4-FFF2-40B4-BE49-F238E27FC236}">
                  <a16:creationId xmlns:a16="http://schemas.microsoft.com/office/drawing/2014/main" id="{B32F8EC0-C7E3-4737-AA96-8B7B43B7BB22}"/>
                </a:ext>
              </a:extLst>
            </p:cNvPr>
            <p:cNvSpPr/>
            <p:nvPr/>
          </p:nvSpPr>
          <p:spPr>
            <a:xfrm rot="4736978">
              <a:off x="-3706813" y="4845850"/>
              <a:ext cx="638176"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grpSp>
        <p:nvGrpSpPr>
          <p:cNvPr id="26" name="Google Shape;502;p32">
            <a:extLst>
              <a:ext uri="{FF2B5EF4-FFF2-40B4-BE49-F238E27FC236}">
                <a16:creationId xmlns:a16="http://schemas.microsoft.com/office/drawing/2014/main" id="{611B97D1-07CF-4125-9692-3839080DB04B}"/>
              </a:ext>
            </a:extLst>
          </p:cNvPr>
          <p:cNvGrpSpPr/>
          <p:nvPr/>
        </p:nvGrpSpPr>
        <p:grpSpPr>
          <a:xfrm>
            <a:off x="10172072" y="1828734"/>
            <a:ext cx="594136" cy="308303"/>
            <a:chOff x="-4359275" y="4522788"/>
            <a:chExt cx="1781175" cy="924268"/>
          </a:xfrm>
        </p:grpSpPr>
        <p:sp>
          <p:nvSpPr>
            <p:cNvPr id="27" name="Google Shape;503;p32">
              <a:extLst>
                <a:ext uri="{FF2B5EF4-FFF2-40B4-BE49-F238E27FC236}">
                  <a16:creationId xmlns:a16="http://schemas.microsoft.com/office/drawing/2014/main" id="{7EC30B72-D968-4D44-9B3D-9758C78E7D4F}"/>
                </a:ext>
              </a:extLst>
            </p:cNvPr>
            <p:cNvSpPr/>
            <p:nvPr/>
          </p:nvSpPr>
          <p:spPr>
            <a:xfrm>
              <a:off x="-4008438" y="4522788"/>
              <a:ext cx="528637" cy="487363"/>
            </a:xfrm>
            <a:custGeom>
              <a:avLst/>
              <a:gdLst/>
              <a:ahLst/>
              <a:cxnLst/>
              <a:rect l="l" t="t" r="r" b="b"/>
              <a:pathLst>
                <a:path w="140" h="130" extrusionOk="0">
                  <a:moveTo>
                    <a:pt x="140" y="0"/>
                  </a:moveTo>
                  <a:cubicBezTo>
                    <a:pt x="140" y="104"/>
                    <a:pt x="140" y="104"/>
                    <a:pt x="140" y="104"/>
                  </a:cubicBezTo>
                  <a:cubicBezTo>
                    <a:pt x="111" y="104"/>
                    <a:pt x="83" y="114"/>
                    <a:pt x="61" y="130"/>
                  </a:cubicBezTo>
                  <a:cubicBezTo>
                    <a:pt x="0" y="45"/>
                    <a:pt x="0" y="45"/>
                    <a:pt x="0" y="45"/>
                  </a:cubicBezTo>
                  <a:cubicBezTo>
                    <a:pt x="42" y="14"/>
                    <a:pt x="87" y="0"/>
                    <a:pt x="140" y="0"/>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8" name="Google Shape;504;p32">
              <a:extLst>
                <a:ext uri="{FF2B5EF4-FFF2-40B4-BE49-F238E27FC236}">
                  <a16:creationId xmlns:a16="http://schemas.microsoft.com/office/drawing/2014/main" id="{B5CDDC51-0DB8-49B2-8298-98866813A3AA}"/>
                </a:ext>
              </a:extLst>
            </p:cNvPr>
            <p:cNvSpPr/>
            <p:nvPr/>
          </p:nvSpPr>
          <p:spPr>
            <a:xfrm>
              <a:off x="-4359275" y="4713288"/>
              <a:ext cx="558800" cy="571500"/>
            </a:xfrm>
            <a:custGeom>
              <a:avLst/>
              <a:gdLst/>
              <a:ahLst/>
              <a:cxnLst/>
              <a:rect l="l" t="t" r="r" b="b"/>
              <a:pathLst>
                <a:path w="148" h="152" extrusionOk="0">
                  <a:moveTo>
                    <a:pt x="148" y="85"/>
                  </a:moveTo>
                  <a:cubicBezTo>
                    <a:pt x="125" y="101"/>
                    <a:pt x="108" y="125"/>
                    <a:pt x="99" y="152"/>
                  </a:cubicBezTo>
                  <a:cubicBezTo>
                    <a:pt x="0" y="120"/>
                    <a:pt x="0" y="120"/>
                    <a:pt x="0" y="120"/>
                  </a:cubicBezTo>
                  <a:cubicBezTo>
                    <a:pt x="16" y="70"/>
                    <a:pt x="44" y="31"/>
                    <a:pt x="87" y="0"/>
                  </a:cubicBezTo>
                  <a:lnTo>
                    <a:pt x="148" y="85"/>
                  </a:lnTo>
                  <a:close/>
                </a:path>
              </a:pathLst>
            </a:custGeom>
            <a:solidFill>
              <a:srgbClr val="848484"/>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29" name="Google Shape;505;p32">
              <a:extLst>
                <a:ext uri="{FF2B5EF4-FFF2-40B4-BE49-F238E27FC236}">
                  <a16:creationId xmlns:a16="http://schemas.microsoft.com/office/drawing/2014/main" id="{499731BF-AE01-4F31-88E9-813E7519B7B1}"/>
                </a:ext>
              </a:extLst>
            </p:cNvPr>
            <p:cNvSpPr/>
            <p:nvPr/>
          </p:nvSpPr>
          <p:spPr>
            <a:xfrm>
              <a:off x="-3136900" y="4713288"/>
              <a:ext cx="558800" cy="571500"/>
            </a:xfrm>
            <a:custGeom>
              <a:avLst/>
              <a:gdLst/>
              <a:ahLst/>
              <a:cxnLst/>
              <a:rect l="l" t="t" r="r" b="b"/>
              <a:pathLst>
                <a:path w="148" h="152" extrusionOk="0">
                  <a:moveTo>
                    <a:pt x="148" y="120"/>
                  </a:moveTo>
                  <a:cubicBezTo>
                    <a:pt x="49" y="152"/>
                    <a:pt x="49" y="152"/>
                    <a:pt x="49" y="152"/>
                  </a:cubicBezTo>
                  <a:cubicBezTo>
                    <a:pt x="40" y="125"/>
                    <a:pt x="23" y="101"/>
                    <a:pt x="0" y="85"/>
                  </a:cubicBezTo>
                  <a:cubicBezTo>
                    <a:pt x="61" y="0"/>
                    <a:pt x="61" y="0"/>
                    <a:pt x="61" y="0"/>
                  </a:cubicBezTo>
                  <a:cubicBezTo>
                    <a:pt x="104" y="31"/>
                    <a:pt x="132" y="70"/>
                    <a:pt x="148" y="120"/>
                  </a:cubicBezTo>
                  <a:close/>
                </a:path>
              </a:pathLst>
            </a:custGeom>
            <a:solidFill>
              <a:schemeClr val="tx2"/>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0" name="Google Shape;506;p32">
              <a:extLst>
                <a:ext uri="{FF2B5EF4-FFF2-40B4-BE49-F238E27FC236}">
                  <a16:creationId xmlns:a16="http://schemas.microsoft.com/office/drawing/2014/main" id="{50A84926-6AEE-45F3-AA1E-8816C9BD3206}"/>
                </a:ext>
              </a:extLst>
            </p:cNvPr>
            <p:cNvSpPr/>
            <p:nvPr/>
          </p:nvSpPr>
          <p:spPr>
            <a:xfrm>
              <a:off x="-3457575" y="4522788"/>
              <a:ext cx="531812" cy="487363"/>
            </a:xfrm>
            <a:custGeom>
              <a:avLst/>
              <a:gdLst/>
              <a:ahLst/>
              <a:cxnLst/>
              <a:rect l="l" t="t" r="r" b="b"/>
              <a:pathLst>
                <a:path w="141" h="130" extrusionOk="0">
                  <a:moveTo>
                    <a:pt x="141" y="45"/>
                  </a:moveTo>
                  <a:cubicBezTo>
                    <a:pt x="79" y="130"/>
                    <a:pt x="79" y="130"/>
                    <a:pt x="79" y="130"/>
                  </a:cubicBezTo>
                  <a:cubicBezTo>
                    <a:pt x="57" y="114"/>
                    <a:pt x="30" y="104"/>
                    <a:pt x="0" y="104"/>
                  </a:cubicBezTo>
                  <a:cubicBezTo>
                    <a:pt x="0" y="0"/>
                    <a:pt x="0" y="0"/>
                    <a:pt x="0" y="0"/>
                  </a:cubicBezTo>
                  <a:cubicBezTo>
                    <a:pt x="53" y="0"/>
                    <a:pt x="98" y="14"/>
                    <a:pt x="141" y="45"/>
                  </a:cubicBezTo>
                  <a:close/>
                </a:path>
              </a:pathLst>
            </a:custGeom>
            <a:solidFill>
              <a:srgbClr val="848484"/>
            </a:solidFill>
            <a:ln w="9525" cap="flat" cmpd="sng">
              <a:solidFill>
                <a:srgbClr val="FFFFFF"/>
              </a:solidFill>
              <a:prstDash val="solid"/>
              <a:miter lim="800000"/>
              <a:headEnd type="none" w="sm" len="sm"/>
              <a:tailEnd type="none" w="sm" len="sm"/>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sp>
          <p:nvSpPr>
            <p:cNvPr id="31" name="Google Shape;507;p32">
              <a:extLst>
                <a:ext uri="{FF2B5EF4-FFF2-40B4-BE49-F238E27FC236}">
                  <a16:creationId xmlns:a16="http://schemas.microsoft.com/office/drawing/2014/main" id="{98292976-26BC-4342-8A18-3A088682334E}"/>
                </a:ext>
              </a:extLst>
            </p:cNvPr>
            <p:cNvSpPr/>
            <p:nvPr/>
          </p:nvSpPr>
          <p:spPr>
            <a:xfrm rot="8099282">
              <a:off x="-3597656" y="4906512"/>
              <a:ext cx="638175" cy="442913"/>
            </a:xfrm>
            <a:custGeom>
              <a:avLst/>
              <a:gdLst/>
              <a:ahLst/>
              <a:cxnLst/>
              <a:rect l="l" t="t" r="r" b="b"/>
              <a:pathLst>
                <a:path w="169" h="118" extrusionOk="0">
                  <a:moveTo>
                    <a:pt x="115" y="108"/>
                  </a:moveTo>
                  <a:cubicBezTo>
                    <a:pt x="129" y="118"/>
                    <a:pt x="149" y="115"/>
                    <a:pt x="159" y="100"/>
                  </a:cubicBezTo>
                  <a:cubicBezTo>
                    <a:pt x="169" y="86"/>
                    <a:pt x="165" y="67"/>
                    <a:pt x="151" y="57"/>
                  </a:cubicBezTo>
                  <a:cubicBezTo>
                    <a:pt x="137" y="47"/>
                    <a:pt x="0" y="0"/>
                    <a:pt x="0" y="0"/>
                  </a:cubicBezTo>
                  <a:cubicBezTo>
                    <a:pt x="0" y="0"/>
                    <a:pt x="101" y="98"/>
                    <a:pt x="115" y="108"/>
                  </a:cubicBezTo>
                  <a:close/>
                </a:path>
              </a:pathLst>
            </a:custGeom>
            <a:solidFill>
              <a:srgbClr val="414042"/>
            </a:solidFill>
            <a:ln>
              <a:noFill/>
            </a:ln>
          </p:spPr>
          <p:txBody>
            <a:bodyPr spcFirstLastPara="1" wrap="square" lIns="93245" tIns="46610" rIns="93245" bIns="46610" anchor="t" anchorCtr="0">
              <a:noAutofit/>
            </a:bodyPr>
            <a:lstStyle/>
            <a:p>
              <a:endParaRPr sz="1836">
                <a:solidFill>
                  <a:schemeClr val="dk1"/>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09F41B8F-304A-41A9-98D5-9C8086CC9A4A}"/>
              </a:ext>
            </a:extLst>
          </p:cNvPr>
          <p:cNvSpPr/>
          <p:nvPr/>
        </p:nvSpPr>
        <p:spPr bwMode="auto">
          <a:xfrm>
            <a:off x="3971109" y="2158098"/>
            <a:ext cx="2638697" cy="42036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13656C9-7703-4FA2-9F06-267FD64163D7}"/>
              </a:ext>
            </a:extLst>
          </p:cNvPr>
          <p:cNvSpPr/>
          <p:nvPr/>
        </p:nvSpPr>
        <p:spPr bwMode="auto">
          <a:xfrm>
            <a:off x="6605980" y="2158098"/>
            <a:ext cx="2638697" cy="42036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32FCB7B2-2255-455B-92DD-D748DE1564E7}"/>
              </a:ext>
            </a:extLst>
          </p:cNvPr>
          <p:cNvSpPr/>
          <p:nvPr/>
        </p:nvSpPr>
        <p:spPr bwMode="auto">
          <a:xfrm>
            <a:off x="9244678" y="2158098"/>
            <a:ext cx="2734720" cy="4370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7449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4"/>
                                        </p:tgtEl>
                                      </p:cBhvr>
                                    </p:animEffect>
                                    <p:set>
                                      <p:cBhvr>
                                        <p:cTn id="1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378F-C2BE-8B40-8A0B-B6E4AB817011}"/>
              </a:ext>
            </a:extLst>
          </p:cNvPr>
          <p:cNvSpPr>
            <a:spLocks noGrp="1"/>
          </p:cNvSpPr>
          <p:nvPr>
            <p:ph type="title"/>
          </p:nvPr>
        </p:nvSpPr>
        <p:spPr>
          <a:xfrm>
            <a:off x="600855" y="466302"/>
            <a:ext cx="11237870" cy="439465"/>
          </a:xfrm>
        </p:spPr>
        <p:txBody>
          <a:bodyPr/>
          <a:lstStyle/>
          <a:p>
            <a:r>
              <a:rPr lang="en-US" sz="2856" spc="0" dirty="0"/>
              <a:t>Defender for IoT: Agentless Security for Unmanaged Devices</a:t>
            </a:r>
          </a:p>
        </p:txBody>
      </p:sp>
      <p:sp>
        <p:nvSpPr>
          <p:cNvPr id="3" name="Content Placeholder 2">
            <a:extLst>
              <a:ext uri="{FF2B5EF4-FFF2-40B4-BE49-F238E27FC236}">
                <a16:creationId xmlns:a16="http://schemas.microsoft.com/office/drawing/2014/main" id="{3F6D9264-BC9C-E84E-8A9C-B8F752514575}"/>
              </a:ext>
            </a:extLst>
          </p:cNvPr>
          <p:cNvSpPr>
            <a:spLocks noGrp="1"/>
          </p:cNvSpPr>
          <p:nvPr>
            <p:ph sz="quarter" idx="12"/>
          </p:nvPr>
        </p:nvSpPr>
        <p:spPr>
          <a:xfrm>
            <a:off x="511690" y="1250786"/>
            <a:ext cx="6088926" cy="5195268"/>
          </a:xfrm>
        </p:spPr>
        <p:txBody>
          <a:bodyPr/>
          <a:lstStyle/>
          <a:p>
            <a:pPr marL="291436" indent="-291436">
              <a:spcBef>
                <a:spcPts val="408"/>
              </a:spcBef>
              <a:spcAft>
                <a:spcPts val="408"/>
              </a:spcAft>
              <a:buFont typeface="Arial" panose="020B0604020202020204" pitchFamily="34" charset="0"/>
              <a:buChar char="•"/>
            </a:pPr>
            <a:r>
              <a:rPr lang="en-US" sz="2040" b="1" dirty="0"/>
              <a:t>Purpose-built </a:t>
            </a:r>
            <a:r>
              <a:rPr lang="en-US" sz="2040" b="1" dirty="0">
                <a:solidFill>
                  <a:srgbClr val="0070C0"/>
                </a:solidFill>
              </a:rPr>
              <a:t>OT security platform for Industrial IoT networks</a:t>
            </a:r>
            <a:br>
              <a:rPr lang="en-US" sz="2040" b="1" dirty="0"/>
            </a:br>
            <a:endParaRPr lang="en-US" sz="2040" b="1" dirty="0"/>
          </a:p>
          <a:p>
            <a:pPr marL="291436" indent="-291436">
              <a:spcBef>
                <a:spcPts val="408"/>
              </a:spcBef>
              <a:spcAft>
                <a:spcPts val="408"/>
              </a:spcAft>
              <a:buFont typeface="Arial" panose="020B0604020202020204" pitchFamily="34" charset="0"/>
              <a:buChar char="•"/>
            </a:pPr>
            <a:r>
              <a:rPr lang="en-US" sz="2040" b="1" dirty="0">
                <a:solidFill>
                  <a:schemeClr val="tx1"/>
                </a:solidFill>
                <a:latin typeface="Segoe UI Symbol" panose="020B0502040204020203" pitchFamily="34" charset="0"/>
                <a:ea typeface="Segoe UI Symbol" panose="020B0502040204020203" pitchFamily="34" charset="0"/>
              </a:rPr>
              <a:t>Deep knowledge of </a:t>
            </a:r>
            <a:r>
              <a:rPr lang="en-US" sz="2040" b="1" dirty="0">
                <a:solidFill>
                  <a:schemeClr val="tx2"/>
                </a:solidFill>
                <a:latin typeface="Segoe UI Symbol" panose="020B0502040204020203" pitchFamily="34" charset="0"/>
                <a:ea typeface="Segoe UI Symbol" panose="020B0502040204020203" pitchFamily="34" charset="0"/>
              </a:rPr>
              <a:t>specialized OT protocols </a:t>
            </a:r>
            <a:r>
              <a:rPr lang="en-US" sz="2040" b="1" dirty="0">
                <a:solidFill>
                  <a:schemeClr val="tx1"/>
                </a:solidFill>
                <a:latin typeface="Segoe UI Symbol" panose="020B0502040204020203" pitchFamily="34" charset="0"/>
                <a:ea typeface="Segoe UI Symbol" panose="020B0502040204020203" pitchFamily="34" charset="0"/>
              </a:rPr>
              <a:t>&amp; devices across diverse OT suppliers (GE, Rockwell, Schneider, Emerson, Siemens, ABB, Yokogawa, etc.)</a:t>
            </a:r>
            <a:endParaRPr lang="en-IL" sz="2040" b="1" dirty="0">
              <a:solidFill>
                <a:schemeClr val="tx1"/>
              </a:solidFill>
              <a:latin typeface="Segoe UI Symbol" panose="020B0502040204020203" pitchFamily="34" charset="0"/>
              <a:ea typeface="Segoe UI Symbol" panose="020B0502040204020203" pitchFamily="34" charset="0"/>
            </a:endParaRPr>
          </a:p>
          <a:p>
            <a:pPr marL="291436" indent="-291436">
              <a:spcBef>
                <a:spcPts val="408"/>
              </a:spcBef>
              <a:spcAft>
                <a:spcPts val="408"/>
              </a:spcAft>
              <a:buFont typeface="Arial" panose="020B0604020202020204" pitchFamily="34" charset="0"/>
              <a:buChar char="•"/>
            </a:pPr>
            <a:endParaRPr lang="en-IL" sz="2040" b="1" dirty="0"/>
          </a:p>
          <a:p>
            <a:pPr marL="291436" indent="-291436">
              <a:spcBef>
                <a:spcPts val="408"/>
              </a:spcBef>
              <a:spcAft>
                <a:spcPts val="408"/>
              </a:spcAft>
              <a:buFont typeface="Arial" panose="020B0604020202020204" pitchFamily="34" charset="0"/>
              <a:buChar char="•"/>
            </a:pPr>
            <a:r>
              <a:rPr lang="en-IL" sz="2040" b="1" dirty="0"/>
              <a:t>Infused with IoT/OT specific </a:t>
            </a:r>
            <a:r>
              <a:rPr lang="en-IL" sz="2040" b="1" dirty="0">
                <a:solidFill>
                  <a:schemeClr val="tx2"/>
                </a:solidFill>
              </a:rPr>
              <a:t>Threat Intelligence </a:t>
            </a:r>
            <a:br>
              <a:rPr lang="en-US" sz="2040" b="1" dirty="0"/>
            </a:br>
            <a:endParaRPr lang="en-US" sz="2040" b="1" dirty="0"/>
          </a:p>
          <a:p>
            <a:pPr marL="291436" indent="-291436">
              <a:spcBef>
                <a:spcPts val="408"/>
              </a:spcBef>
              <a:spcAft>
                <a:spcPts val="408"/>
              </a:spcAft>
              <a:buFont typeface="Arial" panose="020B0604020202020204" pitchFamily="34" charset="0"/>
              <a:buChar char="•"/>
            </a:pPr>
            <a:r>
              <a:rPr lang="en-US" sz="2040" b="1" dirty="0"/>
              <a:t>Deploys in minutes with </a:t>
            </a:r>
            <a:r>
              <a:rPr lang="en-US" sz="2040" b="1" dirty="0">
                <a:solidFill>
                  <a:srgbClr val="0070C0"/>
                </a:solidFill>
              </a:rPr>
              <a:t>zero performance impact </a:t>
            </a:r>
            <a:r>
              <a:rPr lang="en-US" sz="2040" b="1" dirty="0"/>
              <a:t>and 100% passive by default</a:t>
            </a:r>
            <a:endParaRPr lang="en-IL" sz="2040" b="1" dirty="0"/>
          </a:p>
          <a:p>
            <a:pPr marL="291436" indent="-291436">
              <a:spcBef>
                <a:spcPts val="408"/>
              </a:spcBef>
              <a:spcAft>
                <a:spcPts val="408"/>
              </a:spcAft>
              <a:buFont typeface="Arial" panose="020B0604020202020204" pitchFamily="34" charset="0"/>
              <a:buChar char="•"/>
            </a:pPr>
            <a:endParaRPr lang="en-IL" sz="2040" b="1" dirty="0"/>
          </a:p>
          <a:p>
            <a:pPr marL="291436" indent="-291436">
              <a:spcBef>
                <a:spcPts val="408"/>
              </a:spcBef>
              <a:spcAft>
                <a:spcPts val="408"/>
              </a:spcAft>
              <a:buFont typeface="Arial" panose="020B0604020202020204" pitchFamily="34" charset="0"/>
              <a:buChar char="•"/>
            </a:pPr>
            <a:r>
              <a:rPr lang="en-US" sz="2040" b="1" dirty="0">
                <a:solidFill>
                  <a:srgbClr val="0070C0"/>
                </a:solidFill>
              </a:rPr>
              <a:t>Native integration </a:t>
            </a:r>
            <a:r>
              <a:rPr lang="en-US" sz="2040" b="1" dirty="0"/>
              <a:t>with existing IT security stacks (Azure Sentinel, Splunk, ServiceNow, etc.)</a:t>
            </a:r>
          </a:p>
        </p:txBody>
      </p:sp>
      <p:grpSp>
        <p:nvGrpSpPr>
          <p:cNvPr id="26" name="Group 25">
            <a:extLst>
              <a:ext uri="{FF2B5EF4-FFF2-40B4-BE49-F238E27FC236}">
                <a16:creationId xmlns:a16="http://schemas.microsoft.com/office/drawing/2014/main" id="{31CA424A-AD11-E847-8F42-04C0D6DB75D9}"/>
              </a:ext>
            </a:extLst>
          </p:cNvPr>
          <p:cNvGrpSpPr/>
          <p:nvPr/>
        </p:nvGrpSpPr>
        <p:grpSpPr>
          <a:xfrm>
            <a:off x="6977238" y="1773912"/>
            <a:ext cx="5197093" cy="3766843"/>
            <a:chOff x="5622559" y="1568975"/>
            <a:chExt cx="6239627" cy="3668568"/>
          </a:xfrm>
        </p:grpSpPr>
        <p:grpSp>
          <p:nvGrpSpPr>
            <p:cNvPr id="20" name="Group 19">
              <a:extLst>
                <a:ext uri="{FF2B5EF4-FFF2-40B4-BE49-F238E27FC236}">
                  <a16:creationId xmlns:a16="http://schemas.microsoft.com/office/drawing/2014/main" id="{2EC25CC4-EFAC-A642-AB95-3CC599DD2A34}"/>
                </a:ext>
              </a:extLst>
            </p:cNvPr>
            <p:cNvGrpSpPr/>
            <p:nvPr/>
          </p:nvGrpSpPr>
          <p:grpSpPr>
            <a:xfrm>
              <a:off x="8774731" y="1568975"/>
              <a:ext cx="3062377" cy="1787683"/>
              <a:chOff x="462235" y="1541401"/>
              <a:chExt cx="2834508" cy="3507677"/>
            </a:xfrm>
          </p:grpSpPr>
          <p:sp>
            <p:nvSpPr>
              <p:cNvPr id="21" name="Rectangle 20">
                <a:extLst>
                  <a:ext uri="{FF2B5EF4-FFF2-40B4-BE49-F238E27FC236}">
                    <a16:creationId xmlns:a16="http://schemas.microsoft.com/office/drawing/2014/main" id="{EFCAB95F-50EC-BF40-8B3E-CF7C21A01325}"/>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22" name="Rectangle 21">
                <a:extLst>
                  <a:ext uri="{FF2B5EF4-FFF2-40B4-BE49-F238E27FC236}">
                    <a16:creationId xmlns:a16="http://schemas.microsoft.com/office/drawing/2014/main" id="{20D2E30B-9DBB-ED4E-970F-8B82704FF458}"/>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14" name="Group 13">
              <a:extLst>
                <a:ext uri="{FF2B5EF4-FFF2-40B4-BE49-F238E27FC236}">
                  <a16:creationId xmlns:a16="http://schemas.microsoft.com/office/drawing/2014/main" id="{5A0498D1-CB87-F544-879A-8099D45ED777}"/>
                </a:ext>
              </a:extLst>
            </p:cNvPr>
            <p:cNvGrpSpPr/>
            <p:nvPr/>
          </p:nvGrpSpPr>
          <p:grpSpPr>
            <a:xfrm>
              <a:off x="5622559" y="1568975"/>
              <a:ext cx="3062377" cy="1787683"/>
              <a:chOff x="462235" y="1541401"/>
              <a:chExt cx="2834508" cy="3507677"/>
            </a:xfrm>
          </p:grpSpPr>
          <p:sp>
            <p:nvSpPr>
              <p:cNvPr id="15" name="Rectangle 14">
                <a:extLst>
                  <a:ext uri="{FF2B5EF4-FFF2-40B4-BE49-F238E27FC236}">
                    <a16:creationId xmlns:a16="http://schemas.microsoft.com/office/drawing/2014/main" id="{09FBEA46-CA1F-EC41-8C46-6B5F0F0E030A}"/>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6" name="Rectangle 15">
                <a:extLst>
                  <a:ext uri="{FF2B5EF4-FFF2-40B4-BE49-F238E27FC236}">
                    <a16:creationId xmlns:a16="http://schemas.microsoft.com/office/drawing/2014/main" id="{43DD422F-2DF2-6343-9AF6-57C8A8136BF0}"/>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17" name="Group 16">
              <a:extLst>
                <a:ext uri="{FF2B5EF4-FFF2-40B4-BE49-F238E27FC236}">
                  <a16:creationId xmlns:a16="http://schemas.microsoft.com/office/drawing/2014/main" id="{ABBDBFDE-F688-F442-A9A9-C570F690D2E7}"/>
                </a:ext>
              </a:extLst>
            </p:cNvPr>
            <p:cNvGrpSpPr/>
            <p:nvPr/>
          </p:nvGrpSpPr>
          <p:grpSpPr>
            <a:xfrm>
              <a:off x="5624488" y="3449860"/>
              <a:ext cx="3062377" cy="1787683"/>
              <a:chOff x="462235" y="1541401"/>
              <a:chExt cx="2834508" cy="3507677"/>
            </a:xfrm>
          </p:grpSpPr>
          <p:sp>
            <p:nvSpPr>
              <p:cNvPr id="18" name="Rectangle 17">
                <a:extLst>
                  <a:ext uri="{FF2B5EF4-FFF2-40B4-BE49-F238E27FC236}">
                    <a16:creationId xmlns:a16="http://schemas.microsoft.com/office/drawing/2014/main" id="{80DB4148-EE2B-144C-AD00-07252AFFE02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19" name="Rectangle 18">
                <a:extLst>
                  <a:ext uri="{FF2B5EF4-FFF2-40B4-BE49-F238E27FC236}">
                    <a16:creationId xmlns:a16="http://schemas.microsoft.com/office/drawing/2014/main" id="{DB470787-8595-7648-A5C7-2AD16468090B}"/>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grpSp>
          <p:nvGrpSpPr>
            <p:cNvPr id="23" name="Group 22">
              <a:extLst>
                <a:ext uri="{FF2B5EF4-FFF2-40B4-BE49-F238E27FC236}">
                  <a16:creationId xmlns:a16="http://schemas.microsoft.com/office/drawing/2014/main" id="{5253BADF-9C00-2E4F-B25A-553839382D74}"/>
                </a:ext>
              </a:extLst>
            </p:cNvPr>
            <p:cNvGrpSpPr/>
            <p:nvPr/>
          </p:nvGrpSpPr>
          <p:grpSpPr>
            <a:xfrm>
              <a:off x="8799809" y="3449860"/>
              <a:ext cx="3062377" cy="1787683"/>
              <a:chOff x="462235" y="1541401"/>
              <a:chExt cx="2834508" cy="3507677"/>
            </a:xfrm>
          </p:grpSpPr>
          <p:sp>
            <p:nvSpPr>
              <p:cNvPr id="24" name="Rectangle 23">
                <a:extLst>
                  <a:ext uri="{FF2B5EF4-FFF2-40B4-BE49-F238E27FC236}">
                    <a16:creationId xmlns:a16="http://schemas.microsoft.com/office/drawing/2014/main" id="{08CB944B-89BE-204A-A6FF-24F8C5F45318}"/>
                  </a:ext>
                </a:extLst>
              </p:cNvPr>
              <p:cNvSpPr/>
              <p:nvPr/>
            </p:nvSpPr>
            <p:spPr>
              <a:xfrm>
                <a:off x="462235" y="1541401"/>
                <a:ext cx="2834508" cy="3507677"/>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25" name="Rectangle 24">
                <a:extLst>
                  <a:ext uri="{FF2B5EF4-FFF2-40B4-BE49-F238E27FC236}">
                    <a16:creationId xmlns:a16="http://schemas.microsoft.com/office/drawing/2014/main" id="{F6DF7AB2-F43D-4240-9810-251F19545626}"/>
                  </a:ext>
                </a:extLst>
              </p:cNvPr>
              <p:cNvSpPr/>
              <p:nvPr/>
            </p:nvSpPr>
            <p:spPr>
              <a:xfrm>
                <a:off x="462235" y="1541401"/>
                <a:ext cx="2834508" cy="259050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grpSp>
        <p:pic>
          <p:nvPicPr>
            <p:cNvPr id="13" name="Picture 12">
              <a:extLst>
                <a:ext uri="{FF2B5EF4-FFF2-40B4-BE49-F238E27FC236}">
                  <a16:creationId xmlns:a16="http://schemas.microsoft.com/office/drawing/2014/main" id="{BEB33102-6C06-AC43-8C84-E7DD8EBFE9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1730" y="3518702"/>
              <a:ext cx="2693535" cy="1620457"/>
            </a:xfrm>
            <a:prstGeom prst="rect">
              <a:avLst/>
            </a:prstGeom>
            <a:ln>
              <a:noFill/>
            </a:ln>
            <a:effectLst/>
          </p:spPr>
        </p:pic>
        <p:pic>
          <p:nvPicPr>
            <p:cNvPr id="8" name="Picture 7">
              <a:extLst>
                <a:ext uri="{FF2B5EF4-FFF2-40B4-BE49-F238E27FC236}">
                  <a16:creationId xmlns:a16="http://schemas.microsoft.com/office/drawing/2014/main" id="{78BDFF11-78A8-4742-88D5-AA9A0E45E1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0650" y="3518702"/>
              <a:ext cx="2719891" cy="1643605"/>
            </a:xfrm>
            <a:prstGeom prst="rect">
              <a:avLst/>
            </a:prstGeom>
            <a:ln>
              <a:noFill/>
            </a:ln>
            <a:effectLst/>
          </p:spPr>
        </p:pic>
        <p:pic>
          <p:nvPicPr>
            <p:cNvPr id="11" name="Picture 10">
              <a:extLst>
                <a:ext uri="{FF2B5EF4-FFF2-40B4-BE49-F238E27FC236}">
                  <a16:creationId xmlns:a16="http://schemas.microsoft.com/office/drawing/2014/main" id="{4388E45B-B630-A343-9700-55CAF7595C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0650" y="1655180"/>
              <a:ext cx="2708316" cy="1632030"/>
            </a:xfrm>
            <a:prstGeom prst="rect">
              <a:avLst/>
            </a:prstGeom>
            <a:ln>
              <a:noFill/>
            </a:ln>
            <a:effectLst/>
          </p:spPr>
        </p:pic>
        <p:pic>
          <p:nvPicPr>
            <p:cNvPr id="5" name="Picture 4">
              <a:extLst>
                <a:ext uri="{FF2B5EF4-FFF2-40B4-BE49-F238E27FC236}">
                  <a16:creationId xmlns:a16="http://schemas.microsoft.com/office/drawing/2014/main" id="{245ECD49-1C1C-5342-91C1-FD4046C8B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41289" y="1655180"/>
              <a:ext cx="2714417" cy="1656102"/>
            </a:xfrm>
            <a:prstGeom prst="rect">
              <a:avLst/>
            </a:prstGeom>
            <a:ln>
              <a:noFill/>
            </a:ln>
            <a:effectLst/>
          </p:spPr>
        </p:pic>
      </p:grpSp>
    </p:spTree>
    <p:extLst>
      <p:ext uri="{BB962C8B-B14F-4D97-AF65-F5344CB8AC3E}">
        <p14:creationId xmlns:p14="http://schemas.microsoft.com/office/powerpoint/2010/main" val="36399958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7891483-B38E-46F6-A999-F650DCB989DD}"/>
              </a:ext>
            </a:extLst>
          </p:cNvPr>
          <p:cNvSpPr>
            <a:spLocks noGrp="1"/>
          </p:cNvSpPr>
          <p:nvPr>
            <p:ph type="title"/>
          </p:nvPr>
        </p:nvSpPr>
        <p:spPr>
          <a:xfrm>
            <a:off x="188259" y="34515"/>
            <a:ext cx="11561710" cy="773112"/>
          </a:xfrm>
        </p:spPr>
        <p:txBody>
          <a:bodyPr/>
          <a:lstStyle/>
          <a:p>
            <a:r>
              <a:rPr lang="en-IL" dirty="0"/>
              <a:t>Differentiating by Security Research</a:t>
            </a:r>
            <a:endParaRPr lang="en-US" dirty="0"/>
          </a:p>
        </p:txBody>
      </p:sp>
      <p:sp>
        <p:nvSpPr>
          <p:cNvPr id="207" name="Title 1">
            <a:extLst>
              <a:ext uri="{FF2B5EF4-FFF2-40B4-BE49-F238E27FC236}">
                <a16:creationId xmlns:a16="http://schemas.microsoft.com/office/drawing/2014/main" id="{CBF46A55-882C-480A-93B9-7A7BFA094BC9}"/>
              </a:ext>
            </a:extLst>
          </p:cNvPr>
          <p:cNvSpPr txBox="1">
            <a:spLocks/>
          </p:cNvSpPr>
          <p:nvPr/>
        </p:nvSpPr>
        <p:spPr>
          <a:xfrm>
            <a:off x="435795" y="444500"/>
            <a:ext cx="11561710" cy="758825"/>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defTabSz="932563">
              <a:defRPr/>
            </a:pPr>
            <a:endParaRPr lang="en-US" sz="3199" spc="-150">
              <a:solidFill>
                <a:srgbClr val="505050"/>
              </a:solidFill>
              <a:latin typeface="Segoe UI Light"/>
            </a:endParaRPr>
          </a:p>
        </p:txBody>
      </p:sp>
      <p:sp>
        <p:nvSpPr>
          <p:cNvPr id="208" name="Freeform: Shape 207">
            <a:extLst>
              <a:ext uri="{FF2B5EF4-FFF2-40B4-BE49-F238E27FC236}">
                <a16:creationId xmlns:a16="http://schemas.microsoft.com/office/drawing/2014/main" id="{68600F10-5D46-408A-A870-9D990AE58D70}"/>
              </a:ext>
            </a:extLst>
          </p:cNvPr>
          <p:cNvSpPr/>
          <p:nvPr/>
        </p:nvSpPr>
        <p:spPr bwMode="auto">
          <a:xfrm flipH="1" flipV="1">
            <a:off x="8046778" y="3040128"/>
            <a:ext cx="152378" cy="9142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09" name="Title 1">
            <a:extLst>
              <a:ext uri="{FF2B5EF4-FFF2-40B4-BE49-F238E27FC236}">
                <a16:creationId xmlns:a16="http://schemas.microsoft.com/office/drawing/2014/main" id="{9E0B9B0C-48B1-443E-9621-0920F9A7ECEC}"/>
              </a:ext>
            </a:extLst>
          </p:cNvPr>
          <p:cNvSpPr txBox="1">
            <a:spLocks/>
          </p:cNvSpPr>
          <p:nvPr/>
        </p:nvSpPr>
        <p:spPr>
          <a:xfrm>
            <a:off x="54879" y="617136"/>
            <a:ext cx="8123082" cy="122860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2040" dirty="0">
                <a:solidFill>
                  <a:schemeClr val="bg1">
                    <a:lumMod val="50000"/>
                  </a:schemeClr>
                </a:solidFill>
                <a:latin typeface="Segoe UI" panose="020B0502040204020203" pitchFamily="34" charset="0"/>
              </a:rPr>
              <a:t>Countering adversary-based threats to Microsoft and its customers through dissemination of threat intelligence, proactive hunting and research.</a:t>
            </a:r>
            <a:endParaRPr lang="en-US" sz="2040" spc="0" dirty="0">
              <a:solidFill>
                <a:schemeClr val="bg1">
                  <a:lumMod val="50000"/>
                </a:schemeClr>
              </a:soli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21045DA4-5F9F-493A-819E-A34C644B9518}"/>
              </a:ext>
            </a:extLst>
          </p:cNvPr>
          <p:cNvSpPr/>
          <p:nvPr/>
        </p:nvSpPr>
        <p:spPr bwMode="auto">
          <a:xfrm>
            <a:off x="1457077" y="2386626"/>
            <a:ext cx="578028" cy="48480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1" name="Freeform: Shape 210">
            <a:extLst>
              <a:ext uri="{FF2B5EF4-FFF2-40B4-BE49-F238E27FC236}">
                <a16:creationId xmlns:a16="http://schemas.microsoft.com/office/drawing/2014/main" id="{FC0E0FBD-2D8D-43D5-972E-890FDF752A16}"/>
              </a:ext>
            </a:extLst>
          </p:cNvPr>
          <p:cNvSpPr/>
          <p:nvPr/>
        </p:nvSpPr>
        <p:spPr bwMode="auto">
          <a:xfrm>
            <a:off x="1761176" y="3893289"/>
            <a:ext cx="96815" cy="7269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2" name="Freeform: Shape 211">
            <a:extLst>
              <a:ext uri="{FF2B5EF4-FFF2-40B4-BE49-F238E27FC236}">
                <a16:creationId xmlns:a16="http://schemas.microsoft.com/office/drawing/2014/main" id="{3AF463AC-1CE1-4D4D-A30A-43D2FEE1629F}"/>
              </a:ext>
            </a:extLst>
          </p:cNvPr>
          <p:cNvSpPr/>
          <p:nvPr/>
        </p:nvSpPr>
        <p:spPr bwMode="auto">
          <a:xfrm>
            <a:off x="2387376" y="4212330"/>
            <a:ext cx="538510" cy="63566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3" name="Freeform: Shape 212">
            <a:extLst>
              <a:ext uri="{FF2B5EF4-FFF2-40B4-BE49-F238E27FC236}">
                <a16:creationId xmlns:a16="http://schemas.microsoft.com/office/drawing/2014/main" id="{48C35A70-1DF1-42CD-BCED-02DD62749ABE}"/>
              </a:ext>
            </a:extLst>
          </p:cNvPr>
          <p:cNvSpPr/>
          <p:nvPr/>
        </p:nvSpPr>
        <p:spPr bwMode="auto">
          <a:xfrm flipH="1">
            <a:off x="997018" y="3893290"/>
            <a:ext cx="334703" cy="7128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4" name="Freeform: Shape 213">
            <a:extLst>
              <a:ext uri="{FF2B5EF4-FFF2-40B4-BE49-F238E27FC236}">
                <a16:creationId xmlns:a16="http://schemas.microsoft.com/office/drawing/2014/main" id="{3A8E0CEB-865D-4E2D-94FB-5E88BE757DA5}"/>
              </a:ext>
            </a:extLst>
          </p:cNvPr>
          <p:cNvSpPr/>
          <p:nvPr/>
        </p:nvSpPr>
        <p:spPr bwMode="auto">
          <a:xfrm>
            <a:off x="4123789" y="2293397"/>
            <a:ext cx="753995" cy="5287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5" name="Freeform: Shape 214">
            <a:extLst>
              <a:ext uri="{FF2B5EF4-FFF2-40B4-BE49-F238E27FC236}">
                <a16:creationId xmlns:a16="http://schemas.microsoft.com/office/drawing/2014/main" id="{2BBE5427-BBA2-4D63-B2CD-8C39BCB14B10}"/>
              </a:ext>
            </a:extLst>
          </p:cNvPr>
          <p:cNvSpPr/>
          <p:nvPr/>
        </p:nvSpPr>
        <p:spPr bwMode="auto">
          <a:xfrm flipV="1">
            <a:off x="4263220" y="3507965"/>
            <a:ext cx="1176747" cy="32462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6" name="Freeform: Shape 215">
            <a:extLst>
              <a:ext uri="{FF2B5EF4-FFF2-40B4-BE49-F238E27FC236}">
                <a16:creationId xmlns:a16="http://schemas.microsoft.com/office/drawing/2014/main" id="{CDB6A77F-50DA-449E-88C2-2BDAF7925C22}"/>
              </a:ext>
            </a:extLst>
          </p:cNvPr>
          <p:cNvSpPr/>
          <p:nvPr/>
        </p:nvSpPr>
        <p:spPr bwMode="auto">
          <a:xfrm flipH="1" flipV="1">
            <a:off x="4244015" y="5249412"/>
            <a:ext cx="166796" cy="4816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7" name="Freeform: Shape 216">
            <a:extLst>
              <a:ext uri="{FF2B5EF4-FFF2-40B4-BE49-F238E27FC236}">
                <a16:creationId xmlns:a16="http://schemas.microsoft.com/office/drawing/2014/main" id="{A4667396-0F41-42C9-958B-E68A094B244B}"/>
              </a:ext>
            </a:extLst>
          </p:cNvPr>
          <p:cNvSpPr/>
          <p:nvPr/>
        </p:nvSpPr>
        <p:spPr bwMode="auto">
          <a:xfrm flipH="1">
            <a:off x="3459438" y="5310884"/>
            <a:ext cx="262017" cy="45459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8" name="Freeform: Shape 217">
            <a:extLst>
              <a:ext uri="{FF2B5EF4-FFF2-40B4-BE49-F238E27FC236}">
                <a16:creationId xmlns:a16="http://schemas.microsoft.com/office/drawing/2014/main" id="{C75BFE28-C458-41EC-A036-6B8E82DC6302}"/>
              </a:ext>
            </a:extLst>
          </p:cNvPr>
          <p:cNvSpPr/>
          <p:nvPr/>
        </p:nvSpPr>
        <p:spPr bwMode="auto">
          <a:xfrm>
            <a:off x="4680420" y="4813113"/>
            <a:ext cx="983859" cy="114315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19" name="Freeform: Shape 218">
            <a:extLst>
              <a:ext uri="{FF2B5EF4-FFF2-40B4-BE49-F238E27FC236}">
                <a16:creationId xmlns:a16="http://schemas.microsoft.com/office/drawing/2014/main" id="{FA82CF3F-F8CA-47A7-8D13-67CFDC31C7F1}"/>
              </a:ext>
            </a:extLst>
          </p:cNvPr>
          <p:cNvSpPr/>
          <p:nvPr/>
        </p:nvSpPr>
        <p:spPr bwMode="auto">
          <a:xfrm>
            <a:off x="5664879" y="4921049"/>
            <a:ext cx="317454" cy="59554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0" name="Freeform: Shape 219">
            <a:extLst>
              <a:ext uri="{FF2B5EF4-FFF2-40B4-BE49-F238E27FC236}">
                <a16:creationId xmlns:a16="http://schemas.microsoft.com/office/drawing/2014/main" id="{30F862DA-B5C6-4FEF-8B16-A96C85CA5475}"/>
              </a:ext>
            </a:extLst>
          </p:cNvPr>
          <p:cNvSpPr/>
          <p:nvPr/>
        </p:nvSpPr>
        <p:spPr bwMode="auto">
          <a:xfrm flipH="1">
            <a:off x="6268041" y="4863906"/>
            <a:ext cx="51915" cy="6002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2" name="Freeform: Shape 221">
            <a:extLst>
              <a:ext uri="{FF2B5EF4-FFF2-40B4-BE49-F238E27FC236}">
                <a16:creationId xmlns:a16="http://schemas.microsoft.com/office/drawing/2014/main" id="{42B14AEA-3742-4409-8081-D87FAD43A3B7}"/>
              </a:ext>
            </a:extLst>
          </p:cNvPr>
          <p:cNvSpPr/>
          <p:nvPr/>
        </p:nvSpPr>
        <p:spPr bwMode="auto">
          <a:xfrm>
            <a:off x="6817355" y="2499501"/>
            <a:ext cx="241786" cy="61759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3" name="Freeform: Shape 222">
            <a:extLst>
              <a:ext uri="{FF2B5EF4-FFF2-40B4-BE49-F238E27FC236}">
                <a16:creationId xmlns:a16="http://schemas.microsoft.com/office/drawing/2014/main" id="{6428D67E-4E7D-42CC-9350-8C643082A605}"/>
              </a:ext>
            </a:extLst>
          </p:cNvPr>
          <p:cNvSpPr/>
          <p:nvPr/>
        </p:nvSpPr>
        <p:spPr bwMode="auto">
          <a:xfrm flipV="1">
            <a:off x="6908703" y="4165505"/>
            <a:ext cx="2679320" cy="67300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4" name="Freeform: Shape 223">
            <a:extLst>
              <a:ext uri="{FF2B5EF4-FFF2-40B4-BE49-F238E27FC236}">
                <a16:creationId xmlns:a16="http://schemas.microsoft.com/office/drawing/2014/main" id="{A0CFCB6B-F01F-4E0D-A2DE-FA127F127A28}"/>
              </a:ext>
            </a:extLst>
          </p:cNvPr>
          <p:cNvSpPr/>
          <p:nvPr/>
        </p:nvSpPr>
        <p:spPr bwMode="auto">
          <a:xfrm>
            <a:off x="8616470" y="4813113"/>
            <a:ext cx="867955" cy="56791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5" name="Freeform: Shape 224">
            <a:extLst>
              <a:ext uri="{FF2B5EF4-FFF2-40B4-BE49-F238E27FC236}">
                <a16:creationId xmlns:a16="http://schemas.microsoft.com/office/drawing/2014/main" id="{0CD13E19-BAFF-4829-B721-AFBEAEDC883F}"/>
              </a:ext>
            </a:extLst>
          </p:cNvPr>
          <p:cNvSpPr/>
          <p:nvPr/>
        </p:nvSpPr>
        <p:spPr bwMode="auto">
          <a:xfrm flipH="1">
            <a:off x="8685881" y="2666451"/>
            <a:ext cx="773127" cy="8241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6" name="Freeform: Shape 225">
            <a:extLst>
              <a:ext uri="{FF2B5EF4-FFF2-40B4-BE49-F238E27FC236}">
                <a16:creationId xmlns:a16="http://schemas.microsoft.com/office/drawing/2014/main" id="{C1A65C7A-61A4-496F-9403-768148A609B1}"/>
              </a:ext>
            </a:extLst>
          </p:cNvPr>
          <p:cNvSpPr/>
          <p:nvPr/>
        </p:nvSpPr>
        <p:spPr bwMode="auto">
          <a:xfrm>
            <a:off x="10289293" y="2419776"/>
            <a:ext cx="373151" cy="91744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7" name="Freeform: Shape 226">
            <a:extLst>
              <a:ext uri="{FF2B5EF4-FFF2-40B4-BE49-F238E27FC236}">
                <a16:creationId xmlns:a16="http://schemas.microsoft.com/office/drawing/2014/main" id="{BDE03D5A-C037-4D9E-84F9-A2FBBBD04A7A}"/>
              </a:ext>
            </a:extLst>
          </p:cNvPr>
          <p:cNvSpPr/>
          <p:nvPr/>
        </p:nvSpPr>
        <p:spPr bwMode="auto">
          <a:xfrm flipH="1">
            <a:off x="10442457" y="4813408"/>
            <a:ext cx="139199" cy="710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8" name="Freeform: Shape 227">
            <a:extLst>
              <a:ext uri="{FF2B5EF4-FFF2-40B4-BE49-F238E27FC236}">
                <a16:creationId xmlns:a16="http://schemas.microsoft.com/office/drawing/2014/main" id="{86F450E3-5EFE-418A-91A4-363912CA2C9A}"/>
              </a:ext>
            </a:extLst>
          </p:cNvPr>
          <p:cNvSpPr/>
          <p:nvPr/>
        </p:nvSpPr>
        <p:spPr bwMode="auto">
          <a:xfrm flipH="1">
            <a:off x="8504029" y="5583853"/>
            <a:ext cx="668127" cy="79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29" name="Freeform: Shape 228">
            <a:extLst>
              <a:ext uri="{FF2B5EF4-FFF2-40B4-BE49-F238E27FC236}">
                <a16:creationId xmlns:a16="http://schemas.microsoft.com/office/drawing/2014/main" id="{DA14952E-EE3D-4EB1-ADF9-90F10F037B49}"/>
              </a:ext>
            </a:extLst>
          </p:cNvPr>
          <p:cNvSpPr/>
          <p:nvPr/>
        </p:nvSpPr>
        <p:spPr bwMode="auto">
          <a:xfrm flipH="1">
            <a:off x="8619785" y="6181345"/>
            <a:ext cx="574229" cy="37396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30" name="Freeform: Shape 229">
            <a:extLst>
              <a:ext uri="{FF2B5EF4-FFF2-40B4-BE49-F238E27FC236}">
                <a16:creationId xmlns:a16="http://schemas.microsoft.com/office/drawing/2014/main" id="{BECC45DF-8DF9-4BE1-96CA-3BF5BD0CB3A3}"/>
              </a:ext>
            </a:extLst>
          </p:cNvPr>
          <p:cNvSpPr/>
          <p:nvPr/>
        </p:nvSpPr>
        <p:spPr bwMode="auto">
          <a:xfrm>
            <a:off x="11315392" y="5539960"/>
            <a:ext cx="345823" cy="30045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31" name="Freeform: Shape 230">
            <a:extLst>
              <a:ext uri="{FF2B5EF4-FFF2-40B4-BE49-F238E27FC236}">
                <a16:creationId xmlns:a16="http://schemas.microsoft.com/office/drawing/2014/main" id="{4E7E807B-4F53-4A6E-96AF-2AA715B7DEEB}"/>
              </a:ext>
            </a:extLst>
          </p:cNvPr>
          <p:cNvSpPr/>
          <p:nvPr/>
        </p:nvSpPr>
        <p:spPr bwMode="auto">
          <a:xfrm flipH="1" flipV="1">
            <a:off x="10921333" y="3855669"/>
            <a:ext cx="660305" cy="1178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32" name="Freeform: Shape 231">
            <a:extLst>
              <a:ext uri="{FF2B5EF4-FFF2-40B4-BE49-F238E27FC236}">
                <a16:creationId xmlns:a16="http://schemas.microsoft.com/office/drawing/2014/main" id="{457D5FBC-B6D2-476F-8FD1-9FD740B00C62}"/>
              </a:ext>
            </a:extLst>
          </p:cNvPr>
          <p:cNvSpPr/>
          <p:nvPr/>
        </p:nvSpPr>
        <p:spPr bwMode="auto">
          <a:xfrm flipH="1" flipV="1">
            <a:off x="8781407" y="1009429"/>
            <a:ext cx="596033" cy="7214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932597">
              <a:defRPr/>
            </a:pPr>
            <a:endParaRPr lang="en-US" sz="1836" kern="0">
              <a:solidFill>
                <a:srgbClr val="FFFFFF"/>
              </a:solidFill>
              <a:latin typeface="Segoe UI"/>
            </a:endParaRPr>
          </a:p>
        </p:txBody>
      </p:sp>
      <p:sp>
        <p:nvSpPr>
          <p:cNvPr id="233" name="03R">
            <a:extLst>
              <a:ext uri="{FF2B5EF4-FFF2-40B4-BE49-F238E27FC236}">
                <a16:creationId xmlns:a16="http://schemas.microsoft.com/office/drawing/2014/main" id="{6C208475-70B1-4B5F-AE45-7EC8181EC552}"/>
              </a:ext>
            </a:extLst>
          </p:cNvPr>
          <p:cNvSpPr/>
          <p:nvPr/>
        </p:nvSpPr>
        <p:spPr bwMode="auto">
          <a:xfrm>
            <a:off x="9753099" y="5362136"/>
            <a:ext cx="1925008" cy="1925008"/>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kern="0" spc="30" dirty="0">
                <a:gradFill>
                  <a:gsLst>
                    <a:gs pos="0">
                      <a:srgbClr val="353535"/>
                    </a:gs>
                    <a:gs pos="100000">
                      <a:srgbClr val="353535"/>
                    </a:gs>
                  </a:gsLst>
                  <a:lin ang="5400000" scaled="0"/>
                </a:gradFill>
                <a:latin typeface="Segoe UI Semilight"/>
                <a:cs typeface="Segoe UI" pitchFamily="34" charset="0"/>
              </a:rPr>
              <a:t>iOS, macOS, </a:t>
            </a:r>
            <a:br>
              <a:rPr lang="en-US" sz="1599" kern="0" spc="30" dirty="0">
                <a:gradFill>
                  <a:gsLst>
                    <a:gs pos="0">
                      <a:srgbClr val="353535"/>
                    </a:gs>
                    <a:gs pos="100000">
                      <a:srgbClr val="353535"/>
                    </a:gs>
                  </a:gsLst>
                  <a:lin ang="5400000" scaled="0"/>
                </a:gradFill>
                <a:latin typeface="Segoe UI Semilight"/>
                <a:cs typeface="Segoe UI" pitchFamily="34" charset="0"/>
              </a:rPr>
            </a:br>
            <a:r>
              <a:rPr lang="en-US" sz="1599" kern="0" spc="30" dirty="0">
                <a:gradFill>
                  <a:gsLst>
                    <a:gs pos="0">
                      <a:srgbClr val="353535"/>
                    </a:gs>
                    <a:gs pos="100000">
                      <a:srgbClr val="353535"/>
                    </a:gs>
                  </a:gsLst>
                  <a:lin ang="5400000" scaled="0"/>
                </a:gradFill>
                <a:latin typeface="Segoe UI Semilight"/>
                <a:cs typeface="Segoe UI" pitchFamily="34" charset="0"/>
              </a:rPr>
              <a:t>Android, Linux, </a:t>
            </a:r>
            <a:br>
              <a:rPr lang="en-US" sz="1599" kern="0" spc="30" dirty="0">
                <a:gradFill>
                  <a:gsLst>
                    <a:gs pos="0">
                      <a:srgbClr val="353535"/>
                    </a:gs>
                    <a:gs pos="100000">
                      <a:srgbClr val="353535"/>
                    </a:gs>
                  </a:gsLst>
                  <a:lin ang="5400000" scaled="0"/>
                </a:gradFill>
                <a:latin typeface="Segoe UI Semilight"/>
                <a:cs typeface="Segoe UI" pitchFamily="34" charset="0"/>
              </a:rPr>
            </a:br>
            <a:r>
              <a:rPr lang="en-US" sz="1599" kern="0" spc="30" dirty="0">
                <a:gradFill>
                  <a:gsLst>
                    <a:gs pos="0">
                      <a:srgbClr val="353535"/>
                    </a:gs>
                    <a:gs pos="100000">
                      <a:srgbClr val="353535"/>
                    </a:gs>
                  </a:gsLst>
                  <a:lin ang="5400000" scaled="0"/>
                </a:gradFill>
                <a:latin typeface="Segoe UI Semilight"/>
                <a:cs typeface="Segoe UI" pitchFamily="34" charset="0"/>
              </a:rPr>
              <a:t>IoT devices</a:t>
            </a:r>
          </a:p>
        </p:txBody>
      </p:sp>
      <p:sp>
        <p:nvSpPr>
          <p:cNvPr id="234" name="06R">
            <a:extLst>
              <a:ext uri="{FF2B5EF4-FFF2-40B4-BE49-F238E27FC236}">
                <a16:creationId xmlns:a16="http://schemas.microsoft.com/office/drawing/2014/main" id="{946DBDBB-0453-42F5-A9AD-86E0D8CEBBAA}"/>
              </a:ext>
            </a:extLst>
          </p:cNvPr>
          <p:cNvSpPr/>
          <p:nvPr/>
        </p:nvSpPr>
        <p:spPr bwMode="auto">
          <a:xfrm>
            <a:off x="6806863" y="4775020"/>
            <a:ext cx="2019537" cy="2019537"/>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18M+ </a:t>
            </a:r>
            <a:r>
              <a:rPr lang="en-US" sz="1399" kern="0" spc="30" dirty="0">
                <a:gradFill>
                  <a:gsLst>
                    <a:gs pos="0">
                      <a:srgbClr val="353535"/>
                    </a:gs>
                    <a:gs pos="100000">
                      <a:srgbClr val="353535"/>
                    </a:gs>
                  </a:gsLst>
                  <a:lin ang="5400000" scaled="0"/>
                </a:gradFill>
                <a:latin typeface="Segoe UI Semilight"/>
                <a:cs typeface="Segoe UI" pitchFamily="34" charset="0"/>
              </a:rPr>
              <a:t>URLs scanned monthly</a:t>
            </a:r>
          </a:p>
        </p:txBody>
      </p:sp>
      <p:sp>
        <p:nvSpPr>
          <p:cNvPr id="235" name="04R">
            <a:extLst>
              <a:ext uri="{FF2B5EF4-FFF2-40B4-BE49-F238E27FC236}">
                <a16:creationId xmlns:a16="http://schemas.microsoft.com/office/drawing/2014/main" id="{3C3CB2B8-EBCC-4AC6-980C-4A95707820E7}"/>
              </a:ext>
            </a:extLst>
          </p:cNvPr>
          <p:cNvSpPr/>
          <p:nvPr/>
        </p:nvSpPr>
        <p:spPr bwMode="auto">
          <a:xfrm>
            <a:off x="3197179" y="5550950"/>
            <a:ext cx="1777742" cy="1777742"/>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836" b="1" dirty="0"/>
              <a:t>1.8PBs</a:t>
            </a:r>
            <a:r>
              <a:rPr lang="en-US" sz="1836" dirty="0"/>
              <a:t> Cloud and network logs</a:t>
            </a:r>
          </a:p>
        </p:txBody>
      </p:sp>
      <p:sp>
        <p:nvSpPr>
          <p:cNvPr id="236" name="04R">
            <a:extLst>
              <a:ext uri="{FF2B5EF4-FFF2-40B4-BE49-F238E27FC236}">
                <a16:creationId xmlns:a16="http://schemas.microsoft.com/office/drawing/2014/main" id="{D7DD01E3-92AC-4AD9-A0ED-999798B128B6}"/>
              </a:ext>
            </a:extLst>
          </p:cNvPr>
          <p:cNvSpPr/>
          <p:nvPr/>
        </p:nvSpPr>
        <p:spPr bwMode="auto">
          <a:xfrm>
            <a:off x="537836" y="4444867"/>
            <a:ext cx="2248713" cy="2248713"/>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kern="0" spc="30" dirty="0">
                <a:gradFill>
                  <a:gsLst>
                    <a:gs pos="0">
                      <a:srgbClr val="353535"/>
                    </a:gs>
                    <a:gs pos="100000">
                      <a:srgbClr val="353535"/>
                    </a:gs>
                  </a:gsLst>
                  <a:lin ang="5400000" scaled="0"/>
                </a:gradFill>
                <a:latin typeface="Segoe UI Semilight"/>
                <a:cs typeface="Segoe UI" pitchFamily="34" charset="0"/>
              </a:rPr>
              <a:t>Enterprise security for</a:t>
            </a:r>
            <a:r>
              <a:rPr lang="en-US" sz="1399" kern="0" spc="-31" dirty="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t> </a:t>
            </a:r>
            <a:r>
              <a:rPr lang="en-US" sz="2800"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800" b="1" kern="0" spc="-31"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 </a:t>
            </a:r>
            <a:r>
              <a:rPr lang="en-US" sz="1399" kern="0" spc="30" dirty="0">
                <a:gradFill>
                  <a:gsLst>
                    <a:gs pos="0">
                      <a:srgbClr val="353535"/>
                    </a:gs>
                    <a:gs pos="100000">
                      <a:srgbClr val="353535"/>
                    </a:gs>
                  </a:gsLst>
                  <a:lin ang="5400000" scaled="0"/>
                </a:gradFill>
                <a:latin typeface="Segoe UI Semilight"/>
                <a:cs typeface="Segoe UI" pitchFamily="34" charset="0"/>
              </a:rPr>
              <a:t>of Fortune 500</a:t>
            </a:r>
          </a:p>
        </p:txBody>
      </p:sp>
      <p:sp>
        <p:nvSpPr>
          <p:cNvPr id="237" name="04R">
            <a:extLst>
              <a:ext uri="{FF2B5EF4-FFF2-40B4-BE49-F238E27FC236}">
                <a16:creationId xmlns:a16="http://schemas.microsoft.com/office/drawing/2014/main" id="{B8B7902D-E201-467D-B27F-C642F5235A13}"/>
              </a:ext>
            </a:extLst>
          </p:cNvPr>
          <p:cNvSpPr/>
          <p:nvPr/>
        </p:nvSpPr>
        <p:spPr bwMode="auto">
          <a:xfrm>
            <a:off x="7475824" y="1474669"/>
            <a:ext cx="1845956" cy="1845956"/>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99" kern="0" spc="-31"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global cloud consumer </a:t>
            </a:r>
            <a:br>
              <a:rPr lang="en-US" sz="1399" kern="0" spc="30" dirty="0">
                <a:gradFill>
                  <a:gsLst>
                    <a:gs pos="0">
                      <a:srgbClr val="353535"/>
                    </a:gs>
                    <a:gs pos="100000">
                      <a:srgbClr val="353535"/>
                    </a:gs>
                  </a:gsLst>
                  <a:lin ang="5400000" scaled="0"/>
                </a:gradFill>
                <a:latin typeface="Segoe UI Semilight"/>
                <a:cs typeface="Segoe UI"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and commercial</a:t>
            </a:r>
            <a:br>
              <a:rPr lang="en-US" sz="1399" kern="0" spc="30" dirty="0">
                <a:gradFill>
                  <a:gsLst>
                    <a:gs pos="0">
                      <a:srgbClr val="353535"/>
                    </a:gs>
                    <a:gs pos="100000">
                      <a:srgbClr val="353535"/>
                    </a:gs>
                  </a:gsLst>
                  <a:lin ang="5400000" scaled="0"/>
                </a:gradFill>
                <a:latin typeface="Segoe UI Semilight"/>
                <a:cs typeface="Segoe UI"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services</a:t>
            </a:r>
          </a:p>
          <a:p>
            <a:pPr algn="ctr" defTabSz="932114" fontAlgn="base">
              <a:lnSpc>
                <a:spcPct val="90000"/>
              </a:lnSpc>
              <a:spcBef>
                <a:spcPct val="0"/>
              </a:spcBef>
              <a:spcAft>
                <a:spcPct val="0"/>
              </a:spcAft>
              <a:defRPr/>
            </a:pPr>
            <a:endParaRPr lang="en-US" sz="1399" kern="0" spc="30" dirty="0">
              <a:gradFill>
                <a:gsLst>
                  <a:gs pos="0">
                    <a:srgbClr val="353535"/>
                  </a:gs>
                  <a:gs pos="100000">
                    <a:srgbClr val="353535"/>
                  </a:gs>
                </a:gsLst>
                <a:lin ang="5400000" scaled="0"/>
              </a:gradFill>
              <a:latin typeface="Segoe UI Semilight"/>
              <a:cs typeface="Segoe UI" pitchFamily="34" charset="0"/>
            </a:endParaRPr>
          </a:p>
        </p:txBody>
      </p:sp>
      <p:sp>
        <p:nvSpPr>
          <p:cNvPr id="238" name="04R">
            <a:extLst>
              <a:ext uri="{FF2B5EF4-FFF2-40B4-BE49-F238E27FC236}">
                <a16:creationId xmlns:a16="http://schemas.microsoft.com/office/drawing/2014/main" id="{AED6B32A-21FC-4123-9FCA-3C82A59E04AD}"/>
              </a:ext>
            </a:extLst>
          </p:cNvPr>
          <p:cNvSpPr/>
          <p:nvPr/>
        </p:nvSpPr>
        <p:spPr bwMode="auto">
          <a:xfrm>
            <a:off x="9727842" y="268878"/>
            <a:ext cx="2411582" cy="2411582"/>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kern="0" spc="30" dirty="0">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239" name="04R">
            <a:extLst>
              <a:ext uri="{FF2B5EF4-FFF2-40B4-BE49-F238E27FC236}">
                <a16:creationId xmlns:a16="http://schemas.microsoft.com/office/drawing/2014/main" id="{E030895C-4289-4DA7-A586-81E3DD4FC8A9}"/>
              </a:ext>
            </a:extLst>
          </p:cNvPr>
          <p:cNvSpPr/>
          <p:nvPr/>
        </p:nvSpPr>
        <p:spPr bwMode="auto">
          <a:xfrm>
            <a:off x="9048350" y="3078359"/>
            <a:ext cx="2122327" cy="2122329"/>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kern="0" spc="30" dirty="0">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240" name="02R">
            <a:extLst>
              <a:ext uri="{FF2B5EF4-FFF2-40B4-BE49-F238E27FC236}">
                <a16:creationId xmlns:a16="http://schemas.microsoft.com/office/drawing/2014/main" id="{0478FED0-18D0-4793-B78A-39CFF22BC96F}"/>
              </a:ext>
            </a:extLst>
          </p:cNvPr>
          <p:cNvSpPr/>
          <p:nvPr/>
        </p:nvSpPr>
        <p:spPr bwMode="auto">
          <a:xfrm>
            <a:off x="2387975" y="2294123"/>
            <a:ext cx="2168632" cy="2167073"/>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399" kern="0" spc="-31" dirty="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241" name="04R">
            <a:extLst>
              <a:ext uri="{FF2B5EF4-FFF2-40B4-BE49-F238E27FC236}">
                <a16:creationId xmlns:a16="http://schemas.microsoft.com/office/drawing/2014/main" id="{8505F5AF-6C29-48B8-BD6D-700D7F4CECE2}"/>
              </a:ext>
            </a:extLst>
          </p:cNvPr>
          <p:cNvSpPr/>
          <p:nvPr/>
        </p:nvSpPr>
        <p:spPr bwMode="auto">
          <a:xfrm>
            <a:off x="-130764" y="2330616"/>
            <a:ext cx="1765979" cy="1765979"/>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470B+	 </a:t>
            </a:r>
            <a:br>
              <a:rPr lang="en-US" sz="2400"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emails </a:t>
            </a:r>
            <a:br>
              <a:rPr lang="en-US" sz="1399" kern="0" spc="30" dirty="0">
                <a:gradFill>
                  <a:gsLst>
                    <a:gs pos="0">
                      <a:srgbClr val="353535"/>
                    </a:gs>
                    <a:gs pos="100000">
                      <a:srgbClr val="353535"/>
                    </a:gs>
                  </a:gsLst>
                  <a:lin ang="5400000" scaled="0"/>
                </a:gradFill>
                <a:latin typeface="Segoe UI Semilight"/>
                <a:cs typeface="Segoe UI" pitchFamily="34" charset="0"/>
              </a:rPr>
            </a:br>
            <a:r>
              <a:rPr lang="en-US" sz="1399" kern="0" spc="30" dirty="0">
                <a:gradFill>
                  <a:gsLst>
                    <a:gs pos="0">
                      <a:srgbClr val="353535"/>
                    </a:gs>
                    <a:gs pos="100000">
                      <a:srgbClr val="353535"/>
                    </a:gs>
                  </a:gsLst>
                  <a:lin ang="5400000" scaled="0"/>
                </a:gradFill>
                <a:latin typeface="Segoe UI Semilight"/>
                <a:cs typeface="Segoe UI" pitchFamily="34" charset="0"/>
              </a:rPr>
              <a:t>analyzed</a:t>
            </a:r>
            <a:endParaRPr lang="en-US" sz="2400" kern="0" spc="30" dirty="0">
              <a:gradFill>
                <a:gsLst>
                  <a:gs pos="0">
                    <a:srgbClr val="353535"/>
                  </a:gs>
                  <a:gs pos="100000">
                    <a:srgbClr val="353535"/>
                  </a:gs>
                </a:gsLst>
                <a:lin ang="5400000" scaled="0"/>
              </a:gradFill>
              <a:latin typeface="Segoe UI Semilight"/>
              <a:cs typeface="Segoe UI" pitchFamily="34" charset="0"/>
            </a:endParaRPr>
          </a:p>
        </p:txBody>
      </p:sp>
      <p:sp>
        <p:nvSpPr>
          <p:cNvPr id="242" name="01R">
            <a:extLst>
              <a:ext uri="{FF2B5EF4-FFF2-40B4-BE49-F238E27FC236}">
                <a16:creationId xmlns:a16="http://schemas.microsoft.com/office/drawing/2014/main" id="{CF8F6704-5429-48F8-A188-2F5005FB05B2}"/>
              </a:ext>
            </a:extLst>
          </p:cNvPr>
          <p:cNvSpPr/>
          <p:nvPr/>
        </p:nvSpPr>
        <p:spPr bwMode="auto">
          <a:xfrm>
            <a:off x="5135389" y="2806797"/>
            <a:ext cx="2260096" cy="2260096"/>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800" b="1" kern="0"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5B+</a:t>
            </a:r>
            <a:br>
              <a:rPr lang="en-US" sz="2400" kern="0" spc="-31"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400" kern="0" spc="30" dirty="0">
                <a:gradFill>
                  <a:gsLst>
                    <a:gs pos="0">
                      <a:srgbClr val="353535"/>
                    </a:gs>
                    <a:gs pos="100000">
                      <a:srgbClr val="353535"/>
                    </a:gs>
                  </a:gsLst>
                  <a:lin ang="5400000" scaled="0"/>
                </a:gradFill>
                <a:latin typeface="Segoe UI Semilight"/>
                <a:cs typeface="Segoe UI" pitchFamily="34" charset="0"/>
              </a:rPr>
              <a:t>threats detected on </a:t>
            </a:r>
            <a:br>
              <a:rPr lang="en-IL" sz="1400" kern="0" spc="30" dirty="0">
                <a:gradFill>
                  <a:gsLst>
                    <a:gs pos="0">
                      <a:srgbClr val="353535"/>
                    </a:gs>
                    <a:gs pos="100000">
                      <a:srgbClr val="353535"/>
                    </a:gs>
                  </a:gsLst>
                  <a:lin ang="5400000" scaled="0"/>
                </a:gradFill>
                <a:latin typeface="Segoe UI Semilight"/>
                <a:cs typeface="Segoe UI" pitchFamily="34" charset="0"/>
              </a:rPr>
            </a:br>
            <a:r>
              <a:rPr lang="en-US" sz="1400" kern="0" spc="30" dirty="0">
                <a:gradFill>
                  <a:gsLst>
                    <a:gs pos="0">
                      <a:srgbClr val="353535"/>
                    </a:gs>
                    <a:gs pos="100000">
                      <a:srgbClr val="353535"/>
                    </a:gs>
                  </a:gsLst>
                  <a:lin ang="5400000" scaled="0"/>
                </a:gradFill>
                <a:latin typeface="Segoe UI Semilight"/>
                <a:cs typeface="Segoe UI" pitchFamily="34" charset="0"/>
              </a:rPr>
              <a:t>devices every month</a:t>
            </a:r>
            <a:r>
              <a:rPr lang="en-IL" sz="1400" kern="0" spc="30" dirty="0">
                <a:gradFill>
                  <a:gsLst>
                    <a:gs pos="0">
                      <a:srgbClr val="353535"/>
                    </a:gs>
                    <a:gs pos="100000">
                      <a:srgbClr val="353535"/>
                    </a:gs>
                  </a:gsLst>
                  <a:lin ang="5400000" scaled="0"/>
                </a:gradFill>
                <a:latin typeface="Segoe UI Semilight"/>
                <a:cs typeface="Segoe UI" pitchFamily="34" charset="0"/>
              </a:rPr>
              <a:t> </a:t>
            </a:r>
            <a:br>
              <a:rPr lang="en-IL" sz="1400" kern="0" spc="30" dirty="0">
                <a:gradFill>
                  <a:gsLst>
                    <a:gs pos="0">
                      <a:srgbClr val="353535"/>
                    </a:gs>
                    <a:gs pos="100000">
                      <a:srgbClr val="353535"/>
                    </a:gs>
                  </a:gsLst>
                  <a:lin ang="5400000" scaled="0"/>
                </a:gradFill>
                <a:latin typeface="Segoe UI Semilight"/>
                <a:cs typeface="Segoe UI" pitchFamily="34" charset="0"/>
              </a:rPr>
            </a:br>
            <a:r>
              <a:rPr lang="en-IL" sz="1400" kern="0" spc="30" dirty="0">
                <a:gradFill>
                  <a:gsLst>
                    <a:gs pos="0">
                      <a:srgbClr val="353535"/>
                    </a:gs>
                    <a:gs pos="100000">
                      <a:srgbClr val="353535"/>
                    </a:gs>
                  </a:gsLst>
                  <a:lin ang="5400000" scaled="0"/>
                </a:gradFill>
                <a:latin typeface="Segoe UI Semilight"/>
                <a:cs typeface="Segoe UI" pitchFamily="34" charset="0"/>
              </a:rPr>
              <a:t>and IoT/OT specific </a:t>
            </a:r>
            <a:br>
              <a:rPr lang="en-IL" sz="1400" kern="0" spc="30" dirty="0">
                <a:gradFill>
                  <a:gsLst>
                    <a:gs pos="0">
                      <a:srgbClr val="353535"/>
                    </a:gs>
                    <a:gs pos="100000">
                      <a:srgbClr val="353535"/>
                    </a:gs>
                  </a:gsLst>
                  <a:lin ang="5400000" scaled="0"/>
                </a:gradFill>
                <a:latin typeface="Segoe UI Semilight"/>
                <a:cs typeface="Segoe UI" pitchFamily="34" charset="0"/>
              </a:rPr>
            </a:br>
            <a:r>
              <a:rPr lang="en-IL" sz="1400" kern="0" spc="30" dirty="0">
                <a:gradFill>
                  <a:gsLst>
                    <a:gs pos="0">
                      <a:srgbClr val="353535"/>
                    </a:gs>
                    <a:gs pos="100000">
                      <a:srgbClr val="353535"/>
                    </a:gs>
                  </a:gsLst>
                  <a:lin ang="5400000" scaled="0"/>
                </a:gradFill>
                <a:latin typeface="Segoe UI Semilight"/>
                <a:cs typeface="Segoe UI" pitchFamily="34" charset="0"/>
              </a:rPr>
              <a:t>threat intel</a:t>
            </a:r>
            <a:endParaRPr lang="en-US" sz="1400" kern="0" spc="30" dirty="0">
              <a:gradFill>
                <a:gsLst>
                  <a:gs pos="0">
                    <a:srgbClr val="353535"/>
                  </a:gs>
                  <a:gs pos="100000">
                    <a:srgbClr val="353535"/>
                  </a:gs>
                </a:gsLst>
                <a:lin ang="5400000" scaled="0"/>
              </a:gradFill>
              <a:latin typeface="Segoe UI Semilight"/>
              <a:cs typeface="Segoe UI" pitchFamily="34" charset="0"/>
            </a:endParaRPr>
          </a:p>
          <a:p>
            <a:pPr algn="ctr" defTabSz="932114" fontAlgn="base">
              <a:lnSpc>
                <a:spcPct val="90000"/>
              </a:lnSpc>
              <a:spcBef>
                <a:spcPct val="0"/>
              </a:spcBef>
              <a:spcAft>
                <a:spcPct val="0"/>
              </a:spcAft>
              <a:defRPr/>
            </a:pPr>
            <a:endParaRPr lang="en-US" sz="1400" kern="0" spc="30" dirty="0">
              <a:gradFill>
                <a:gsLst>
                  <a:gs pos="0">
                    <a:srgbClr val="353535"/>
                  </a:gs>
                  <a:gs pos="100000">
                    <a:srgbClr val="353535"/>
                  </a:gs>
                </a:gsLst>
                <a:lin ang="5400000" scaled="0"/>
              </a:gradFill>
              <a:latin typeface="Segoe UI Semilight"/>
              <a:cs typeface="Segoe UI" pitchFamily="34" charset="0"/>
            </a:endParaRPr>
          </a:p>
        </p:txBody>
      </p:sp>
      <p:sp>
        <p:nvSpPr>
          <p:cNvPr id="243" name="Oval 242">
            <a:extLst>
              <a:ext uri="{FF2B5EF4-FFF2-40B4-BE49-F238E27FC236}">
                <a16:creationId xmlns:a16="http://schemas.microsoft.com/office/drawing/2014/main" id="{CCA541FC-E725-4744-AA2C-04FD7BF533C5}"/>
              </a:ext>
            </a:extLst>
          </p:cNvPr>
          <p:cNvSpPr/>
          <p:nvPr/>
        </p:nvSpPr>
        <p:spPr bwMode="auto">
          <a:xfrm>
            <a:off x="1716879" y="3740117"/>
            <a:ext cx="300781" cy="300781"/>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44" name="Oval 243">
            <a:extLst>
              <a:ext uri="{FF2B5EF4-FFF2-40B4-BE49-F238E27FC236}">
                <a16:creationId xmlns:a16="http://schemas.microsoft.com/office/drawing/2014/main" id="{FDC09D16-4E05-438C-91EF-9FBF691A496A}"/>
              </a:ext>
            </a:extLst>
          </p:cNvPr>
          <p:cNvSpPr/>
          <p:nvPr/>
        </p:nvSpPr>
        <p:spPr bwMode="auto">
          <a:xfrm>
            <a:off x="3226863" y="5055221"/>
            <a:ext cx="310265" cy="310265"/>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45" name="Oval 244">
            <a:extLst>
              <a:ext uri="{FF2B5EF4-FFF2-40B4-BE49-F238E27FC236}">
                <a16:creationId xmlns:a16="http://schemas.microsoft.com/office/drawing/2014/main" id="{AC094CC0-FEE4-4F11-A959-747130C1EE2E}"/>
              </a:ext>
            </a:extLst>
          </p:cNvPr>
          <p:cNvSpPr/>
          <p:nvPr/>
        </p:nvSpPr>
        <p:spPr bwMode="auto">
          <a:xfrm>
            <a:off x="9059983" y="6407903"/>
            <a:ext cx="317455" cy="317455"/>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46" name="Oval 245">
            <a:extLst>
              <a:ext uri="{FF2B5EF4-FFF2-40B4-BE49-F238E27FC236}">
                <a16:creationId xmlns:a16="http://schemas.microsoft.com/office/drawing/2014/main" id="{60E5995E-B41C-4755-9AF3-029D0F4D2D3D}"/>
              </a:ext>
            </a:extLst>
          </p:cNvPr>
          <p:cNvSpPr/>
          <p:nvPr/>
        </p:nvSpPr>
        <p:spPr bwMode="auto">
          <a:xfrm>
            <a:off x="9144000" y="770709"/>
            <a:ext cx="424458" cy="41220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505050"/>
                  </a:gs>
                  <a:gs pos="100000">
                    <a:srgbClr val="505050"/>
                  </a:gs>
                </a:gsLst>
                <a:lin ang="5400000" scaled="0"/>
              </a:gradFill>
              <a:latin typeface="Segoe UI"/>
            </a:endParaRPr>
          </a:p>
        </p:txBody>
      </p:sp>
      <p:sp>
        <p:nvSpPr>
          <p:cNvPr id="247" name="Oval 246">
            <a:extLst>
              <a:ext uri="{FF2B5EF4-FFF2-40B4-BE49-F238E27FC236}">
                <a16:creationId xmlns:a16="http://schemas.microsoft.com/office/drawing/2014/main" id="{9C769F76-4BA6-413D-8B39-3F91D8E40797}"/>
              </a:ext>
            </a:extLst>
          </p:cNvPr>
          <p:cNvSpPr/>
          <p:nvPr/>
        </p:nvSpPr>
        <p:spPr bwMode="auto">
          <a:xfrm>
            <a:off x="11457757" y="3708371"/>
            <a:ext cx="311371" cy="311371"/>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48" name="Oval 247">
            <a:extLst>
              <a:ext uri="{FF2B5EF4-FFF2-40B4-BE49-F238E27FC236}">
                <a16:creationId xmlns:a16="http://schemas.microsoft.com/office/drawing/2014/main" id="{EFCE8690-CDCF-4157-8DDD-4F78BD0C88FB}"/>
              </a:ext>
            </a:extLst>
          </p:cNvPr>
          <p:cNvSpPr/>
          <p:nvPr/>
        </p:nvSpPr>
        <p:spPr bwMode="auto">
          <a:xfrm>
            <a:off x="5459142" y="5422628"/>
            <a:ext cx="308469" cy="30846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grpSp>
        <p:nvGrpSpPr>
          <p:cNvPr id="250" name="Group 249">
            <a:extLst>
              <a:ext uri="{FF2B5EF4-FFF2-40B4-BE49-F238E27FC236}">
                <a16:creationId xmlns:a16="http://schemas.microsoft.com/office/drawing/2014/main" id="{EDFD5152-E11C-48AF-BFC8-A88B3CEB4212}"/>
              </a:ext>
            </a:extLst>
          </p:cNvPr>
          <p:cNvGrpSpPr/>
          <p:nvPr/>
        </p:nvGrpSpPr>
        <p:grpSpPr>
          <a:xfrm>
            <a:off x="9031150" y="245449"/>
            <a:ext cx="855715" cy="1008946"/>
            <a:chOff x="1746166" y="1628155"/>
            <a:chExt cx="855836" cy="1009090"/>
          </a:xfrm>
        </p:grpSpPr>
        <p:sp>
          <p:nvSpPr>
            <p:cNvPr id="251" name="User log in text">
              <a:extLst>
                <a:ext uri="{FF2B5EF4-FFF2-40B4-BE49-F238E27FC236}">
                  <a16:creationId xmlns:a16="http://schemas.microsoft.com/office/drawing/2014/main" id="{E7EAD798-F8D3-429D-A646-BC6C2F38790A}"/>
                </a:ext>
              </a:extLst>
            </p:cNvPr>
            <p:cNvSpPr/>
            <p:nvPr/>
          </p:nvSpPr>
          <p:spPr>
            <a:xfrm>
              <a:off x="1746166" y="1628155"/>
              <a:ext cx="855836" cy="282423"/>
            </a:xfrm>
            <a:prstGeom prst="rect">
              <a:avLst/>
            </a:prstGeom>
          </p:spPr>
          <p:txBody>
            <a:bodyPr wrap="none">
              <a:spAutoFit/>
            </a:bodyPr>
            <a:lstStyle/>
            <a:p>
              <a:pPr defTabSz="913751" fontAlgn="base">
                <a:spcBef>
                  <a:spcPct val="0"/>
                </a:spcBef>
                <a:spcAft>
                  <a:spcPct val="0"/>
                </a:spcAft>
                <a:defRPr/>
              </a:pPr>
              <a:r>
                <a:rPr lang="en-US" sz="1199" kern="0" spc="30" dirty="0">
                  <a:gradFill>
                    <a:gsLst>
                      <a:gs pos="0">
                        <a:srgbClr val="353535"/>
                      </a:gs>
                      <a:gs pos="100000">
                        <a:srgbClr val="353535"/>
                      </a:gs>
                    </a:gsLst>
                    <a:lin ang="5400000" scaled="0"/>
                  </a:gradFill>
                  <a:latin typeface="Segoe UI Semilight"/>
                  <a:cs typeface="Segoe UI" pitchFamily="34" charset="0"/>
                </a:rPr>
                <a:t>OneDrive</a:t>
              </a:r>
            </a:p>
          </p:txBody>
        </p:sp>
        <p:grpSp>
          <p:nvGrpSpPr>
            <p:cNvPr id="252" name="Group 251">
              <a:extLst>
                <a:ext uri="{FF2B5EF4-FFF2-40B4-BE49-F238E27FC236}">
                  <a16:creationId xmlns:a16="http://schemas.microsoft.com/office/drawing/2014/main" id="{6A3E0B8A-8B6C-4857-851F-A98A1F53B300}"/>
                </a:ext>
              </a:extLst>
            </p:cNvPr>
            <p:cNvGrpSpPr/>
            <p:nvPr/>
          </p:nvGrpSpPr>
          <p:grpSpPr>
            <a:xfrm>
              <a:off x="1788412" y="1903885"/>
              <a:ext cx="733360" cy="733360"/>
              <a:chOff x="1788412" y="1903885"/>
              <a:chExt cx="733360" cy="733360"/>
            </a:xfrm>
          </p:grpSpPr>
          <p:sp>
            <p:nvSpPr>
              <p:cNvPr id="253" name="Oval 252">
                <a:extLst>
                  <a:ext uri="{FF2B5EF4-FFF2-40B4-BE49-F238E27FC236}">
                    <a16:creationId xmlns:a16="http://schemas.microsoft.com/office/drawing/2014/main" id="{279C5092-69E4-47DD-A93B-36E54AEF8725}"/>
                  </a:ext>
                </a:extLst>
              </p:cNvPr>
              <p:cNvSpPr/>
              <p:nvPr/>
            </p:nvSpPr>
            <p:spPr bwMode="auto">
              <a:xfrm>
                <a:off x="1788412" y="1903885"/>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54" name="Freeform 22">
                <a:extLst>
                  <a:ext uri="{FF2B5EF4-FFF2-40B4-BE49-F238E27FC236}">
                    <a16:creationId xmlns:a16="http://schemas.microsoft.com/office/drawing/2014/main" id="{3E9B3FD6-FCCB-4A5C-BC1D-4D26781F86AA}"/>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grpSp>
        <p:nvGrpSpPr>
          <p:cNvPr id="255" name="Group 254">
            <a:extLst>
              <a:ext uri="{FF2B5EF4-FFF2-40B4-BE49-F238E27FC236}">
                <a16:creationId xmlns:a16="http://schemas.microsoft.com/office/drawing/2014/main" id="{B94D3A35-0525-4EED-B332-CDE86F26FD0A}"/>
              </a:ext>
            </a:extLst>
          </p:cNvPr>
          <p:cNvGrpSpPr/>
          <p:nvPr/>
        </p:nvGrpSpPr>
        <p:grpSpPr>
          <a:xfrm>
            <a:off x="5924052" y="5318379"/>
            <a:ext cx="866178" cy="1000046"/>
            <a:chOff x="5924010" y="5318639"/>
            <a:chExt cx="866301" cy="1000188"/>
          </a:xfrm>
        </p:grpSpPr>
        <p:sp>
          <p:nvSpPr>
            <p:cNvPr id="256" name="User log in text">
              <a:extLst>
                <a:ext uri="{FF2B5EF4-FFF2-40B4-BE49-F238E27FC236}">
                  <a16:creationId xmlns:a16="http://schemas.microsoft.com/office/drawing/2014/main" id="{7B78EE1C-BEE3-4F25-8244-68DBF8932034}"/>
                </a:ext>
              </a:extLst>
            </p:cNvPr>
            <p:cNvSpPr/>
            <p:nvPr/>
          </p:nvSpPr>
          <p:spPr>
            <a:xfrm>
              <a:off x="5924010" y="6036404"/>
              <a:ext cx="866301" cy="282423"/>
            </a:xfrm>
            <a:prstGeom prst="rect">
              <a:avLst/>
            </a:prstGeom>
          </p:spPr>
          <p:txBody>
            <a:bodyPr wrap="none">
              <a:spAutoFit/>
            </a:bodyPr>
            <a:lstStyle/>
            <a:p>
              <a:pPr defTabSz="913751" fontAlgn="base">
                <a:spcBef>
                  <a:spcPct val="0"/>
                </a:spcBef>
                <a:spcAft>
                  <a:spcPct val="0"/>
                </a:spcAft>
                <a:defRPr/>
              </a:pPr>
              <a:r>
                <a:rPr lang="en-US" sz="1199" kern="0" spc="30">
                  <a:gradFill>
                    <a:gsLst>
                      <a:gs pos="0">
                        <a:srgbClr val="353535"/>
                      </a:gs>
                      <a:gs pos="100000">
                        <a:srgbClr val="353535"/>
                      </a:gs>
                    </a:gsLst>
                    <a:lin ang="5400000" scaled="0"/>
                  </a:gradFill>
                  <a:latin typeface="Segoe UI Semilight"/>
                  <a:cs typeface="Segoe UI" pitchFamily="34" charset="0"/>
                </a:rPr>
                <a:t>Xbox Live</a:t>
              </a:r>
            </a:p>
          </p:txBody>
        </p:sp>
        <p:grpSp>
          <p:nvGrpSpPr>
            <p:cNvPr id="257" name="Group 256">
              <a:extLst>
                <a:ext uri="{FF2B5EF4-FFF2-40B4-BE49-F238E27FC236}">
                  <a16:creationId xmlns:a16="http://schemas.microsoft.com/office/drawing/2014/main" id="{8F126BB1-3436-4444-8559-CD646E89C273}"/>
                </a:ext>
              </a:extLst>
            </p:cNvPr>
            <p:cNvGrpSpPr/>
            <p:nvPr/>
          </p:nvGrpSpPr>
          <p:grpSpPr>
            <a:xfrm>
              <a:off x="5978493" y="5318639"/>
              <a:ext cx="721710" cy="721710"/>
              <a:chOff x="5978493" y="5318639"/>
              <a:chExt cx="721710" cy="721710"/>
            </a:xfrm>
          </p:grpSpPr>
          <p:sp>
            <p:nvSpPr>
              <p:cNvPr id="258" name="Oval 257">
                <a:extLst>
                  <a:ext uri="{FF2B5EF4-FFF2-40B4-BE49-F238E27FC236}">
                    <a16:creationId xmlns:a16="http://schemas.microsoft.com/office/drawing/2014/main" id="{A7DAFED6-0A6F-4ADD-B9A4-3792E5CF2231}"/>
                  </a:ext>
                </a:extLst>
              </p:cNvPr>
              <p:cNvSpPr/>
              <p:nvPr/>
            </p:nvSpPr>
            <p:spPr bwMode="auto">
              <a:xfrm>
                <a:off x="5978493" y="5318639"/>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59" name="Freeform 112">
                <a:extLst>
                  <a:ext uri="{FF2B5EF4-FFF2-40B4-BE49-F238E27FC236}">
                    <a16:creationId xmlns:a16="http://schemas.microsoft.com/office/drawing/2014/main" id="{FECBEDCF-D0BC-4C92-81F4-E281C2E8D5A6}"/>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grpSp>
        <p:nvGrpSpPr>
          <p:cNvPr id="260" name="Group 259">
            <a:extLst>
              <a:ext uri="{FF2B5EF4-FFF2-40B4-BE49-F238E27FC236}">
                <a16:creationId xmlns:a16="http://schemas.microsoft.com/office/drawing/2014/main" id="{265808CD-4EBF-405A-8887-A7561140D622}"/>
              </a:ext>
            </a:extLst>
          </p:cNvPr>
          <p:cNvGrpSpPr/>
          <p:nvPr/>
        </p:nvGrpSpPr>
        <p:grpSpPr>
          <a:xfrm>
            <a:off x="11398103" y="4501132"/>
            <a:ext cx="856368" cy="1211427"/>
            <a:chOff x="11296492" y="2952751"/>
            <a:chExt cx="856490" cy="1211598"/>
          </a:xfrm>
        </p:grpSpPr>
        <p:sp>
          <p:nvSpPr>
            <p:cNvPr id="261" name="User log in text">
              <a:extLst>
                <a:ext uri="{FF2B5EF4-FFF2-40B4-BE49-F238E27FC236}">
                  <a16:creationId xmlns:a16="http://schemas.microsoft.com/office/drawing/2014/main" id="{78ADB838-BF89-47E2-B962-ABAD1C2689F9}"/>
                </a:ext>
              </a:extLst>
            </p:cNvPr>
            <p:cNvSpPr/>
            <p:nvPr/>
          </p:nvSpPr>
          <p:spPr>
            <a:xfrm>
              <a:off x="11296492" y="2952751"/>
              <a:ext cx="856490" cy="470660"/>
            </a:xfrm>
            <a:prstGeom prst="rect">
              <a:avLst/>
            </a:prstGeom>
          </p:spPr>
          <p:txBody>
            <a:bodyPr wrap="none">
              <a:spAutoFit/>
            </a:bodyPr>
            <a:lstStyle/>
            <a:p>
              <a:pPr defTabSz="913751" fontAlgn="base">
                <a:spcBef>
                  <a:spcPct val="0"/>
                </a:spcBef>
                <a:spcAft>
                  <a:spcPct val="0"/>
                </a:spcAft>
                <a:defRPr/>
              </a:pPr>
              <a:r>
                <a:rPr lang="en-US" sz="1199" kern="0" spc="30" dirty="0">
                  <a:gradFill>
                    <a:gsLst>
                      <a:gs pos="0">
                        <a:srgbClr val="353535"/>
                      </a:gs>
                      <a:gs pos="100000">
                        <a:srgbClr val="353535"/>
                      </a:gs>
                    </a:gsLst>
                    <a:lin ang="5400000" scaled="0"/>
                  </a:gradFill>
                  <a:latin typeface="Segoe UI Semilight"/>
                  <a:cs typeface="Segoe UI" pitchFamily="34" charset="0"/>
                </a:rPr>
                <a:t>Microsoft</a:t>
              </a:r>
              <a:br>
                <a:rPr lang="en-US" sz="1199" kern="0" spc="30" dirty="0">
                  <a:gradFill>
                    <a:gsLst>
                      <a:gs pos="0">
                        <a:srgbClr val="353535"/>
                      </a:gs>
                      <a:gs pos="100000">
                        <a:srgbClr val="353535"/>
                      </a:gs>
                    </a:gsLst>
                    <a:lin ang="5400000" scaled="0"/>
                  </a:gradFill>
                  <a:latin typeface="Segoe UI Semilight"/>
                  <a:cs typeface="Segoe UI" pitchFamily="34" charset="0"/>
                </a:rPr>
              </a:br>
              <a:r>
                <a:rPr lang="en-US" sz="1199" kern="0" spc="30" dirty="0">
                  <a:gradFill>
                    <a:gsLst>
                      <a:gs pos="0">
                        <a:srgbClr val="353535"/>
                      </a:gs>
                      <a:gs pos="100000">
                        <a:srgbClr val="353535"/>
                      </a:gs>
                    </a:gsLst>
                    <a:lin ang="5400000" scaled="0"/>
                  </a:gradFill>
                  <a:latin typeface="Segoe UI Semilight"/>
                  <a:cs typeface="Segoe UI" pitchFamily="34" charset="0"/>
                </a:rPr>
                <a:t>accounts</a:t>
              </a:r>
            </a:p>
          </p:txBody>
        </p:sp>
        <p:grpSp>
          <p:nvGrpSpPr>
            <p:cNvPr id="262" name="Group 261">
              <a:extLst>
                <a:ext uri="{FF2B5EF4-FFF2-40B4-BE49-F238E27FC236}">
                  <a16:creationId xmlns:a16="http://schemas.microsoft.com/office/drawing/2014/main" id="{3F2F2596-04C4-4C37-916B-E39FE035B118}"/>
                </a:ext>
              </a:extLst>
            </p:cNvPr>
            <p:cNvGrpSpPr/>
            <p:nvPr/>
          </p:nvGrpSpPr>
          <p:grpSpPr>
            <a:xfrm>
              <a:off x="11339221" y="3420733"/>
              <a:ext cx="743616" cy="743616"/>
              <a:chOff x="11339221" y="3420733"/>
              <a:chExt cx="743616" cy="743616"/>
            </a:xfrm>
          </p:grpSpPr>
          <p:sp>
            <p:nvSpPr>
              <p:cNvPr id="263" name="Oval 262">
                <a:extLst>
                  <a:ext uri="{FF2B5EF4-FFF2-40B4-BE49-F238E27FC236}">
                    <a16:creationId xmlns:a16="http://schemas.microsoft.com/office/drawing/2014/main" id="{ADB0370D-5708-41CE-9E3F-A46EADE514AA}"/>
                  </a:ext>
                </a:extLst>
              </p:cNvPr>
              <p:cNvSpPr/>
              <p:nvPr/>
            </p:nvSpPr>
            <p:spPr bwMode="auto">
              <a:xfrm>
                <a:off x="11339221" y="3420733"/>
                <a:ext cx="743616" cy="743616"/>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grpSp>
            <p:nvGrpSpPr>
              <p:cNvPr id="264" name="5">
                <a:extLst>
                  <a:ext uri="{FF2B5EF4-FFF2-40B4-BE49-F238E27FC236}">
                    <a16:creationId xmlns:a16="http://schemas.microsoft.com/office/drawing/2014/main" id="{F420203E-6ECC-4F93-9039-F50D7D4FCB06}"/>
                  </a:ext>
                </a:extLst>
              </p:cNvPr>
              <p:cNvGrpSpPr/>
              <p:nvPr/>
            </p:nvGrpSpPr>
            <p:grpSpPr>
              <a:xfrm>
                <a:off x="11491581" y="3573094"/>
                <a:ext cx="438896" cy="438894"/>
                <a:chOff x="6083429" y="835188"/>
                <a:chExt cx="547610" cy="547608"/>
              </a:xfrm>
            </p:grpSpPr>
            <p:sp>
              <p:nvSpPr>
                <p:cNvPr id="265" name="Freeform 7">
                  <a:extLst>
                    <a:ext uri="{FF2B5EF4-FFF2-40B4-BE49-F238E27FC236}">
                      <a16:creationId xmlns:a16="http://schemas.microsoft.com/office/drawing/2014/main" id="{EE178549-2BE6-4CAD-B38E-9136202ECFBB}"/>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cap="sq">
                  <a:solidFill>
                    <a:srgbClr val="0078D7"/>
                  </a:solidFill>
                  <a:miter lim="800000"/>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6" name="Oval 265">
                  <a:extLst>
                    <a:ext uri="{FF2B5EF4-FFF2-40B4-BE49-F238E27FC236}">
                      <a16:creationId xmlns:a16="http://schemas.microsoft.com/office/drawing/2014/main" id="{DA68F32E-029A-4D98-A2DB-4A1D0FE87234}"/>
                    </a:ext>
                  </a:extLst>
                </p:cNvPr>
                <p:cNvSpPr/>
                <p:nvPr/>
              </p:nvSpPr>
              <p:spPr bwMode="auto">
                <a:xfrm>
                  <a:off x="6083429" y="835188"/>
                  <a:ext cx="547610" cy="547608"/>
                </a:xfrm>
                <a:prstGeom prst="ellipse">
                  <a:avLst/>
                </a:prstGeom>
                <a:noFill/>
                <a:ln w="19050" cap="flat" cmpd="sng" algn="ctr">
                  <a:solidFill>
                    <a:srgbClr val="FFFFFF"/>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ndParaRPr>
                </a:p>
              </p:txBody>
            </p:sp>
          </p:grpSp>
        </p:grpSp>
      </p:grpSp>
      <p:grpSp>
        <p:nvGrpSpPr>
          <p:cNvPr id="267" name="Group 266">
            <a:extLst>
              <a:ext uri="{FF2B5EF4-FFF2-40B4-BE49-F238E27FC236}">
                <a16:creationId xmlns:a16="http://schemas.microsoft.com/office/drawing/2014/main" id="{D43538D1-4E65-490D-88B2-E392F3DE7F19}"/>
              </a:ext>
            </a:extLst>
          </p:cNvPr>
          <p:cNvGrpSpPr/>
          <p:nvPr/>
        </p:nvGrpSpPr>
        <p:grpSpPr>
          <a:xfrm>
            <a:off x="9048347" y="5119312"/>
            <a:ext cx="616201" cy="901346"/>
            <a:chOff x="9048748" y="5119542"/>
            <a:chExt cx="616288" cy="901474"/>
          </a:xfrm>
        </p:grpSpPr>
        <p:sp>
          <p:nvSpPr>
            <p:cNvPr id="268" name="User log in text">
              <a:extLst>
                <a:ext uri="{FF2B5EF4-FFF2-40B4-BE49-F238E27FC236}">
                  <a16:creationId xmlns:a16="http://schemas.microsoft.com/office/drawing/2014/main" id="{A1759C33-BB49-4FB0-8AFC-9467569D53D9}"/>
                </a:ext>
              </a:extLst>
            </p:cNvPr>
            <p:cNvSpPr/>
            <p:nvPr/>
          </p:nvSpPr>
          <p:spPr>
            <a:xfrm>
              <a:off x="9113075" y="5119542"/>
              <a:ext cx="503299" cy="282423"/>
            </a:xfrm>
            <a:prstGeom prst="rect">
              <a:avLst/>
            </a:prstGeom>
          </p:spPr>
          <p:txBody>
            <a:bodyPr wrap="none">
              <a:spAutoFit/>
            </a:bodyPr>
            <a:lstStyle/>
            <a:p>
              <a:pPr defTabSz="913751" fontAlgn="base">
                <a:spcBef>
                  <a:spcPct val="0"/>
                </a:spcBef>
                <a:spcAft>
                  <a:spcPct val="0"/>
                </a:spcAft>
                <a:defRPr/>
              </a:pPr>
              <a:r>
                <a:rPr lang="en-US" sz="1199" kern="0" spc="30">
                  <a:gradFill>
                    <a:gsLst>
                      <a:gs pos="0">
                        <a:srgbClr val="353535"/>
                      </a:gs>
                      <a:gs pos="100000">
                        <a:srgbClr val="353535"/>
                      </a:gs>
                    </a:gsLst>
                    <a:lin ang="5400000" scaled="0"/>
                  </a:gradFill>
                  <a:latin typeface="Segoe UI Semilight"/>
                  <a:cs typeface="Segoe UI" pitchFamily="34" charset="0"/>
                </a:rPr>
                <a:t>Bing</a:t>
              </a:r>
            </a:p>
          </p:txBody>
        </p:sp>
        <p:grpSp>
          <p:nvGrpSpPr>
            <p:cNvPr id="269" name="Group 268">
              <a:extLst>
                <a:ext uri="{FF2B5EF4-FFF2-40B4-BE49-F238E27FC236}">
                  <a16:creationId xmlns:a16="http://schemas.microsoft.com/office/drawing/2014/main" id="{AFA7C805-68E2-4AEB-8B56-C149F9EC2157}"/>
                </a:ext>
              </a:extLst>
            </p:cNvPr>
            <p:cNvGrpSpPr/>
            <p:nvPr/>
          </p:nvGrpSpPr>
          <p:grpSpPr>
            <a:xfrm>
              <a:off x="9048748" y="5404728"/>
              <a:ext cx="616288" cy="616288"/>
              <a:chOff x="9048748" y="5404728"/>
              <a:chExt cx="616288" cy="616288"/>
            </a:xfrm>
          </p:grpSpPr>
          <p:sp>
            <p:nvSpPr>
              <p:cNvPr id="270" name="Oval 269">
                <a:extLst>
                  <a:ext uri="{FF2B5EF4-FFF2-40B4-BE49-F238E27FC236}">
                    <a16:creationId xmlns:a16="http://schemas.microsoft.com/office/drawing/2014/main" id="{EA31224C-94C3-44EB-9256-96CA6B050E3C}"/>
                  </a:ext>
                </a:extLst>
              </p:cNvPr>
              <p:cNvSpPr/>
              <p:nvPr/>
            </p:nvSpPr>
            <p:spPr bwMode="auto">
              <a:xfrm>
                <a:off x="9048748" y="5404728"/>
                <a:ext cx="616288" cy="61628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71" name="Freeform 17">
                <a:extLst>
                  <a:ext uri="{FF2B5EF4-FFF2-40B4-BE49-F238E27FC236}">
                    <a16:creationId xmlns:a16="http://schemas.microsoft.com/office/drawing/2014/main" id="{6D1FA434-C2F0-499D-9B67-BFFC5B9674FC}"/>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grpSp>
        <p:nvGrpSpPr>
          <p:cNvPr id="272" name="Group 271">
            <a:extLst>
              <a:ext uri="{FF2B5EF4-FFF2-40B4-BE49-F238E27FC236}">
                <a16:creationId xmlns:a16="http://schemas.microsoft.com/office/drawing/2014/main" id="{C2A948C2-8E96-4DBB-9319-43F5D7FEEAB3}"/>
              </a:ext>
            </a:extLst>
          </p:cNvPr>
          <p:cNvGrpSpPr/>
          <p:nvPr/>
        </p:nvGrpSpPr>
        <p:grpSpPr>
          <a:xfrm>
            <a:off x="4130732" y="4322901"/>
            <a:ext cx="687223" cy="985126"/>
            <a:chOff x="3755857" y="4477255"/>
            <a:chExt cx="687320" cy="985265"/>
          </a:xfrm>
        </p:grpSpPr>
        <p:grpSp>
          <p:nvGrpSpPr>
            <p:cNvPr id="273" name="Group 272">
              <a:extLst>
                <a:ext uri="{FF2B5EF4-FFF2-40B4-BE49-F238E27FC236}">
                  <a16:creationId xmlns:a16="http://schemas.microsoft.com/office/drawing/2014/main" id="{42118F5F-49C7-4D31-AF63-7CAA5453FBED}"/>
                </a:ext>
              </a:extLst>
            </p:cNvPr>
            <p:cNvGrpSpPr/>
            <p:nvPr/>
          </p:nvGrpSpPr>
          <p:grpSpPr>
            <a:xfrm>
              <a:off x="3755857" y="4775200"/>
              <a:ext cx="687320" cy="687320"/>
              <a:chOff x="3755857" y="4775200"/>
              <a:chExt cx="687320" cy="687320"/>
            </a:xfrm>
          </p:grpSpPr>
          <p:sp>
            <p:nvSpPr>
              <p:cNvPr id="275" name="Oval 274">
                <a:extLst>
                  <a:ext uri="{FF2B5EF4-FFF2-40B4-BE49-F238E27FC236}">
                    <a16:creationId xmlns:a16="http://schemas.microsoft.com/office/drawing/2014/main" id="{E39B1773-8448-4BD0-ABD0-679064473158}"/>
                  </a:ext>
                </a:extLst>
              </p:cNvPr>
              <p:cNvSpPr/>
              <p:nvPr/>
            </p:nvSpPr>
            <p:spPr bwMode="auto">
              <a:xfrm>
                <a:off x="3755857" y="4775200"/>
                <a:ext cx="687320" cy="68732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pic>
            <p:nvPicPr>
              <p:cNvPr id="276" name="Picture 275">
                <a:extLst>
                  <a:ext uri="{FF2B5EF4-FFF2-40B4-BE49-F238E27FC236}">
                    <a16:creationId xmlns:a16="http://schemas.microsoft.com/office/drawing/2014/main" id="{607D4121-F8AD-4158-AD05-55195C025CDA}"/>
                  </a:ext>
                </a:extLst>
              </p:cNvPr>
              <p:cNvPicPr>
                <a:picLocks noChangeAspect="1"/>
              </p:cNvPicPr>
              <p:nvPr/>
            </p:nvPicPr>
            <p:blipFill>
              <a:blip r:embed="rId3"/>
              <a:stretch>
                <a:fillRect/>
              </a:stretch>
            </p:blipFill>
            <p:spPr>
              <a:xfrm>
                <a:off x="3869158" y="4911321"/>
                <a:ext cx="460718" cy="357928"/>
              </a:xfrm>
              <a:prstGeom prst="rect">
                <a:avLst/>
              </a:prstGeom>
            </p:spPr>
          </p:pic>
        </p:grpSp>
        <p:sp>
          <p:nvSpPr>
            <p:cNvPr id="274" name="User log in text">
              <a:extLst>
                <a:ext uri="{FF2B5EF4-FFF2-40B4-BE49-F238E27FC236}">
                  <a16:creationId xmlns:a16="http://schemas.microsoft.com/office/drawing/2014/main" id="{53B318DF-8CA7-47DE-A012-F9B5D112774D}"/>
                </a:ext>
              </a:extLst>
            </p:cNvPr>
            <p:cNvSpPr/>
            <p:nvPr/>
          </p:nvSpPr>
          <p:spPr>
            <a:xfrm>
              <a:off x="3806007" y="4477255"/>
              <a:ext cx="600426" cy="282423"/>
            </a:xfrm>
            <a:prstGeom prst="rect">
              <a:avLst/>
            </a:prstGeom>
          </p:spPr>
          <p:txBody>
            <a:bodyPr wrap="none">
              <a:spAutoFit/>
            </a:bodyPr>
            <a:lstStyle/>
            <a:p>
              <a:pPr defTabSz="913751" fontAlgn="base">
                <a:spcBef>
                  <a:spcPct val="0"/>
                </a:spcBef>
                <a:spcAft>
                  <a:spcPct val="0"/>
                </a:spcAft>
                <a:defRPr/>
              </a:pPr>
              <a:r>
                <a:rPr lang="en-US" sz="1199" kern="0" spc="30">
                  <a:gradFill>
                    <a:gsLst>
                      <a:gs pos="0">
                        <a:srgbClr val="353535"/>
                      </a:gs>
                      <a:gs pos="100000">
                        <a:srgbClr val="353535"/>
                      </a:gs>
                    </a:gsLst>
                    <a:lin ang="5400000" scaled="0"/>
                  </a:gradFill>
                  <a:latin typeface="Segoe UI Semilight"/>
                  <a:cs typeface="Segoe UI" pitchFamily="34" charset="0"/>
                </a:rPr>
                <a:t>Azure</a:t>
              </a:r>
            </a:p>
          </p:txBody>
        </p:sp>
      </p:grpSp>
      <p:sp>
        <p:nvSpPr>
          <p:cNvPr id="277" name="Oval 276">
            <a:extLst>
              <a:ext uri="{FF2B5EF4-FFF2-40B4-BE49-F238E27FC236}">
                <a16:creationId xmlns:a16="http://schemas.microsoft.com/office/drawing/2014/main" id="{52867C6D-EB05-4272-9875-ABB8B4155CF4}"/>
              </a:ext>
            </a:extLst>
          </p:cNvPr>
          <p:cNvSpPr/>
          <p:nvPr/>
        </p:nvSpPr>
        <p:spPr bwMode="auto">
          <a:xfrm>
            <a:off x="4776736" y="2118865"/>
            <a:ext cx="294782" cy="294782"/>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grpSp>
        <p:nvGrpSpPr>
          <p:cNvPr id="278" name="Group 277">
            <a:extLst>
              <a:ext uri="{FF2B5EF4-FFF2-40B4-BE49-F238E27FC236}">
                <a16:creationId xmlns:a16="http://schemas.microsoft.com/office/drawing/2014/main" id="{4A1C3C02-6E25-45A1-99E6-E9B3E1592A4F}"/>
              </a:ext>
            </a:extLst>
          </p:cNvPr>
          <p:cNvGrpSpPr/>
          <p:nvPr/>
        </p:nvGrpSpPr>
        <p:grpSpPr>
          <a:xfrm>
            <a:off x="1712729" y="1641620"/>
            <a:ext cx="758600" cy="1008946"/>
            <a:chOff x="1712090" y="1641356"/>
            <a:chExt cx="758708" cy="1009090"/>
          </a:xfrm>
        </p:grpSpPr>
        <p:sp>
          <p:nvSpPr>
            <p:cNvPr id="279" name="User log in text">
              <a:extLst>
                <a:ext uri="{FF2B5EF4-FFF2-40B4-BE49-F238E27FC236}">
                  <a16:creationId xmlns:a16="http://schemas.microsoft.com/office/drawing/2014/main" id="{BD5340E6-F951-4C08-81EB-B4816F7DCD0E}"/>
                </a:ext>
              </a:extLst>
            </p:cNvPr>
            <p:cNvSpPr/>
            <p:nvPr/>
          </p:nvSpPr>
          <p:spPr>
            <a:xfrm>
              <a:off x="1712090" y="1641356"/>
              <a:ext cx="758708" cy="282423"/>
            </a:xfrm>
            <a:prstGeom prst="rect">
              <a:avLst/>
            </a:prstGeom>
          </p:spPr>
          <p:txBody>
            <a:bodyPr wrap="none">
              <a:spAutoFit/>
            </a:bodyPr>
            <a:lstStyle/>
            <a:p>
              <a:pPr defTabSz="913751" fontAlgn="base">
                <a:spcBef>
                  <a:spcPct val="0"/>
                </a:spcBef>
                <a:spcAft>
                  <a:spcPct val="0"/>
                </a:spcAft>
                <a:defRPr/>
              </a:pPr>
              <a:r>
                <a:rPr lang="en-US" sz="1199" kern="0" spc="30">
                  <a:gradFill>
                    <a:gsLst>
                      <a:gs pos="0">
                        <a:srgbClr val="353535"/>
                      </a:gs>
                      <a:gs pos="100000">
                        <a:srgbClr val="353535"/>
                      </a:gs>
                    </a:gsLst>
                    <a:lin ang="5400000" scaled="0"/>
                  </a:gradFill>
                  <a:latin typeface="Segoe UI Semilight"/>
                  <a:cs typeface="Segoe UI" pitchFamily="34" charset="0"/>
                </a:rPr>
                <a:t>Outlook</a:t>
              </a:r>
            </a:p>
          </p:txBody>
        </p:sp>
        <p:sp>
          <p:nvSpPr>
            <p:cNvPr id="280" name="Oval 279">
              <a:extLst>
                <a:ext uri="{FF2B5EF4-FFF2-40B4-BE49-F238E27FC236}">
                  <a16:creationId xmlns:a16="http://schemas.microsoft.com/office/drawing/2014/main" id="{75B02DE7-D499-4F8B-8143-C7CF65740BC2}"/>
                </a:ext>
              </a:extLst>
            </p:cNvPr>
            <p:cNvSpPr/>
            <p:nvPr/>
          </p:nvSpPr>
          <p:spPr bwMode="auto">
            <a:xfrm>
              <a:off x="1718108" y="1917086"/>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81" name="Freeform 9">
              <a:extLst>
                <a:ext uri="{FF2B5EF4-FFF2-40B4-BE49-F238E27FC236}">
                  <a16:creationId xmlns:a16="http://schemas.microsoft.com/office/drawing/2014/main" id="{C818693B-1C60-4068-871E-F809DAF0F197}"/>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282" name="Group 281">
            <a:extLst>
              <a:ext uri="{FF2B5EF4-FFF2-40B4-BE49-F238E27FC236}">
                <a16:creationId xmlns:a16="http://schemas.microsoft.com/office/drawing/2014/main" id="{B98A8996-BF6A-4904-87D1-94232BD49806}"/>
              </a:ext>
            </a:extLst>
          </p:cNvPr>
          <p:cNvGrpSpPr/>
          <p:nvPr/>
        </p:nvGrpSpPr>
        <p:grpSpPr>
          <a:xfrm>
            <a:off x="7712923" y="3498148"/>
            <a:ext cx="833806" cy="1000046"/>
            <a:chOff x="7712841" y="3373655"/>
            <a:chExt cx="833924" cy="1000188"/>
          </a:xfrm>
        </p:grpSpPr>
        <p:sp>
          <p:nvSpPr>
            <p:cNvPr id="283" name="User log in text">
              <a:extLst>
                <a:ext uri="{FF2B5EF4-FFF2-40B4-BE49-F238E27FC236}">
                  <a16:creationId xmlns:a16="http://schemas.microsoft.com/office/drawing/2014/main" id="{E5894AB5-1EF5-48BF-99AC-AC531DF4BC0F}"/>
                </a:ext>
              </a:extLst>
            </p:cNvPr>
            <p:cNvSpPr/>
            <p:nvPr/>
          </p:nvSpPr>
          <p:spPr>
            <a:xfrm>
              <a:off x="7712841" y="4091420"/>
              <a:ext cx="833924" cy="282423"/>
            </a:xfrm>
            <a:prstGeom prst="rect">
              <a:avLst/>
            </a:prstGeom>
          </p:spPr>
          <p:txBody>
            <a:bodyPr wrap="none">
              <a:spAutoFit/>
            </a:bodyPr>
            <a:lstStyle/>
            <a:p>
              <a:pPr defTabSz="913751" fontAlgn="base">
                <a:spcBef>
                  <a:spcPct val="0"/>
                </a:spcBef>
                <a:spcAft>
                  <a:spcPct val="0"/>
                </a:spcAft>
                <a:defRPr/>
              </a:pPr>
              <a:r>
                <a:rPr lang="en-US" sz="1199" kern="0" spc="30" dirty="0">
                  <a:gradFill>
                    <a:gsLst>
                      <a:gs pos="0">
                        <a:srgbClr val="353535"/>
                      </a:gs>
                      <a:gs pos="100000">
                        <a:srgbClr val="353535"/>
                      </a:gs>
                    </a:gsLst>
                    <a:lin ang="5400000" scaled="0"/>
                  </a:gradFill>
                  <a:latin typeface="Segoe UI Semilight"/>
                  <a:cs typeface="Segoe UI" pitchFamily="34" charset="0"/>
                </a:rPr>
                <a:t>Windows</a:t>
              </a:r>
            </a:p>
          </p:txBody>
        </p:sp>
        <p:sp>
          <p:nvSpPr>
            <p:cNvPr id="284" name="Oval 283">
              <a:extLst>
                <a:ext uri="{FF2B5EF4-FFF2-40B4-BE49-F238E27FC236}">
                  <a16:creationId xmlns:a16="http://schemas.microsoft.com/office/drawing/2014/main" id="{EC2D8DCA-4DAD-4688-A31E-FA856BED0294}"/>
                </a:ext>
              </a:extLst>
            </p:cNvPr>
            <p:cNvSpPr/>
            <p:nvPr/>
          </p:nvSpPr>
          <p:spPr bwMode="auto">
            <a:xfrm>
              <a:off x="7760751" y="3373655"/>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kern="0">
                <a:gradFill>
                  <a:gsLst>
                    <a:gs pos="0">
                      <a:srgbClr val="FFFFFF"/>
                    </a:gs>
                    <a:gs pos="100000">
                      <a:srgbClr val="FFFFFF"/>
                    </a:gs>
                  </a:gsLst>
                  <a:lin ang="5400000" scaled="0"/>
                </a:gradFill>
                <a:latin typeface="Segoe UI"/>
              </a:endParaRPr>
            </a:p>
          </p:txBody>
        </p:sp>
        <p:sp>
          <p:nvSpPr>
            <p:cNvPr id="285" name="Freeform 15">
              <a:extLst>
                <a:ext uri="{FF2B5EF4-FFF2-40B4-BE49-F238E27FC236}">
                  <a16:creationId xmlns:a16="http://schemas.microsoft.com/office/drawing/2014/main" id="{D72B83E6-4FC5-4A8E-A958-F97505F39EEA}"/>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sz="1836" kern="0">
                <a:solidFill>
                  <a:srgbClr val="505050"/>
                </a:solidFill>
                <a:latin typeface="Segoe UI"/>
              </a:endParaRPr>
            </a:p>
          </p:txBody>
        </p:sp>
      </p:grpSp>
      <p:pic>
        <p:nvPicPr>
          <p:cNvPr id="5" name="Picture 4">
            <a:extLst>
              <a:ext uri="{FF2B5EF4-FFF2-40B4-BE49-F238E27FC236}">
                <a16:creationId xmlns:a16="http://schemas.microsoft.com/office/drawing/2014/main" id="{7F6099F7-3290-41B9-89AC-BD110F5F362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30465" y="2186591"/>
            <a:ext cx="1341297" cy="382500"/>
          </a:xfrm>
          <a:prstGeom prst="rect">
            <a:avLst/>
          </a:prstGeom>
        </p:spPr>
      </p:pic>
      <p:sp>
        <p:nvSpPr>
          <p:cNvPr id="87" name="User log in text">
            <a:extLst>
              <a:ext uri="{FF2B5EF4-FFF2-40B4-BE49-F238E27FC236}">
                <a16:creationId xmlns:a16="http://schemas.microsoft.com/office/drawing/2014/main" id="{D4607BD3-F280-4256-BAC6-72362CE2FE67}"/>
              </a:ext>
            </a:extLst>
          </p:cNvPr>
          <p:cNvSpPr/>
          <p:nvPr/>
        </p:nvSpPr>
        <p:spPr>
          <a:xfrm>
            <a:off x="4466541" y="1742711"/>
            <a:ext cx="935499" cy="414353"/>
          </a:xfrm>
          <a:prstGeom prst="rect">
            <a:avLst/>
          </a:prstGeom>
        </p:spPr>
        <p:txBody>
          <a:bodyPr wrap="none">
            <a:spAutoFit/>
          </a:bodyPr>
          <a:lstStyle/>
          <a:p>
            <a:pPr defTabSz="913751" fontAlgn="base">
              <a:spcBef>
                <a:spcPct val="0"/>
              </a:spcBef>
              <a:spcAft>
                <a:spcPct val="0"/>
              </a:spcAft>
              <a:defRPr/>
            </a:pPr>
            <a:r>
              <a:rPr lang="en-US" sz="2040" b="1" i="1" kern="0" spc="30" dirty="0">
                <a:solidFill>
                  <a:schemeClr val="accent4">
                    <a:lumMod val="75000"/>
                  </a:schemeClr>
                </a:solidFill>
                <a:latin typeface="Segoe UI Semilight"/>
                <a:cs typeface="Segoe UI" pitchFamily="34" charset="0"/>
              </a:rPr>
              <a:t>MSTIC</a:t>
            </a:r>
          </a:p>
        </p:txBody>
      </p:sp>
      <p:pic>
        <p:nvPicPr>
          <p:cNvPr id="3" name="Graphic 2" descr="Storytelling">
            <a:hlinkClick r:id="rId5"/>
            <a:extLst>
              <a:ext uri="{FF2B5EF4-FFF2-40B4-BE49-F238E27FC236}">
                <a16:creationId xmlns:a16="http://schemas.microsoft.com/office/drawing/2014/main" id="{B57F1DD7-EAAF-4164-9D09-D779EF9146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521" y="6243963"/>
            <a:ext cx="645332" cy="645332"/>
          </a:xfrm>
          <a:prstGeom prst="rect">
            <a:avLst/>
          </a:prstGeom>
        </p:spPr>
      </p:pic>
      <p:sp>
        <p:nvSpPr>
          <p:cNvPr id="89" name="User log in text">
            <a:extLst>
              <a:ext uri="{FF2B5EF4-FFF2-40B4-BE49-F238E27FC236}">
                <a16:creationId xmlns:a16="http://schemas.microsoft.com/office/drawing/2014/main" id="{132FB7CE-49B1-4EC4-BDCE-AA5383FF1DBB}"/>
              </a:ext>
            </a:extLst>
          </p:cNvPr>
          <p:cNvSpPr/>
          <p:nvPr/>
        </p:nvSpPr>
        <p:spPr>
          <a:xfrm>
            <a:off x="1540438" y="3320625"/>
            <a:ext cx="841654" cy="414353"/>
          </a:xfrm>
          <a:prstGeom prst="rect">
            <a:avLst/>
          </a:prstGeom>
        </p:spPr>
        <p:txBody>
          <a:bodyPr wrap="none">
            <a:spAutoFit/>
          </a:bodyPr>
          <a:lstStyle/>
          <a:p>
            <a:pPr defTabSz="913751" fontAlgn="base">
              <a:spcBef>
                <a:spcPct val="0"/>
              </a:spcBef>
              <a:spcAft>
                <a:spcPct val="0"/>
              </a:spcAft>
              <a:defRPr/>
            </a:pPr>
            <a:r>
              <a:rPr lang="en-US" sz="2040" b="1" i="1" kern="0" spc="30" dirty="0">
                <a:solidFill>
                  <a:schemeClr val="accent4">
                    <a:lumMod val="75000"/>
                  </a:schemeClr>
                </a:solidFill>
                <a:latin typeface="Segoe UI Semilight"/>
                <a:cs typeface="Segoe UI" pitchFamily="34" charset="0"/>
              </a:rPr>
              <a:t>DART</a:t>
            </a:r>
          </a:p>
        </p:txBody>
      </p:sp>
      <p:sp>
        <p:nvSpPr>
          <p:cNvPr id="90" name="User log in text">
            <a:extLst>
              <a:ext uri="{FF2B5EF4-FFF2-40B4-BE49-F238E27FC236}">
                <a16:creationId xmlns:a16="http://schemas.microsoft.com/office/drawing/2014/main" id="{348476ED-84DB-4AB5-A246-40B316235629}"/>
              </a:ext>
            </a:extLst>
          </p:cNvPr>
          <p:cNvSpPr/>
          <p:nvPr/>
        </p:nvSpPr>
        <p:spPr>
          <a:xfrm>
            <a:off x="2959693" y="4632703"/>
            <a:ext cx="879257" cy="414353"/>
          </a:xfrm>
          <a:prstGeom prst="rect">
            <a:avLst/>
          </a:prstGeom>
        </p:spPr>
        <p:txBody>
          <a:bodyPr wrap="none">
            <a:spAutoFit/>
          </a:bodyPr>
          <a:lstStyle/>
          <a:p>
            <a:pPr defTabSz="913751" fontAlgn="base">
              <a:spcBef>
                <a:spcPct val="0"/>
              </a:spcBef>
              <a:spcAft>
                <a:spcPct val="0"/>
              </a:spcAft>
              <a:defRPr/>
            </a:pPr>
            <a:r>
              <a:rPr lang="en-US" sz="2040" b="1" i="1" kern="0" spc="30" dirty="0">
                <a:solidFill>
                  <a:schemeClr val="accent4">
                    <a:lumMod val="75000"/>
                  </a:schemeClr>
                </a:solidFill>
                <a:latin typeface="Segoe UI Semilight"/>
                <a:cs typeface="Segoe UI" pitchFamily="34" charset="0"/>
              </a:rPr>
              <a:t>MSRC</a:t>
            </a:r>
          </a:p>
        </p:txBody>
      </p:sp>
      <p:sp>
        <p:nvSpPr>
          <p:cNvPr id="91" name="User log in text">
            <a:extLst>
              <a:ext uri="{FF2B5EF4-FFF2-40B4-BE49-F238E27FC236}">
                <a16:creationId xmlns:a16="http://schemas.microsoft.com/office/drawing/2014/main" id="{2546CF7A-213C-4260-8433-55E9AABA4AD6}"/>
              </a:ext>
            </a:extLst>
          </p:cNvPr>
          <p:cNvSpPr/>
          <p:nvPr/>
        </p:nvSpPr>
        <p:spPr>
          <a:xfrm>
            <a:off x="5127794" y="5690187"/>
            <a:ext cx="733096" cy="414353"/>
          </a:xfrm>
          <a:prstGeom prst="rect">
            <a:avLst/>
          </a:prstGeom>
        </p:spPr>
        <p:txBody>
          <a:bodyPr wrap="none">
            <a:spAutoFit/>
          </a:bodyPr>
          <a:lstStyle/>
          <a:p>
            <a:pPr defTabSz="913751" fontAlgn="base">
              <a:spcBef>
                <a:spcPct val="0"/>
              </a:spcBef>
              <a:spcAft>
                <a:spcPct val="0"/>
              </a:spcAft>
              <a:defRPr/>
            </a:pPr>
            <a:r>
              <a:rPr lang="en-US" sz="2040" b="1" i="1" kern="0" spc="30" dirty="0">
                <a:solidFill>
                  <a:schemeClr val="accent4">
                    <a:lumMod val="75000"/>
                  </a:schemeClr>
                </a:solidFill>
                <a:latin typeface="Segoe UI Semilight"/>
                <a:cs typeface="Segoe UI" pitchFamily="34" charset="0"/>
              </a:rPr>
              <a:t>DCU</a:t>
            </a:r>
          </a:p>
        </p:txBody>
      </p:sp>
      <p:sp>
        <p:nvSpPr>
          <p:cNvPr id="92" name="User log in text">
            <a:extLst>
              <a:ext uri="{FF2B5EF4-FFF2-40B4-BE49-F238E27FC236}">
                <a16:creationId xmlns:a16="http://schemas.microsoft.com/office/drawing/2014/main" id="{4CB41827-DCA7-4EBD-9ACD-EA5152B66EA0}"/>
              </a:ext>
            </a:extLst>
          </p:cNvPr>
          <p:cNvSpPr/>
          <p:nvPr/>
        </p:nvSpPr>
        <p:spPr>
          <a:xfrm>
            <a:off x="11134998" y="3305384"/>
            <a:ext cx="929939" cy="414353"/>
          </a:xfrm>
          <a:prstGeom prst="rect">
            <a:avLst/>
          </a:prstGeom>
        </p:spPr>
        <p:txBody>
          <a:bodyPr wrap="none">
            <a:spAutoFit/>
          </a:bodyPr>
          <a:lstStyle/>
          <a:p>
            <a:pPr defTabSz="913751" fontAlgn="base">
              <a:spcBef>
                <a:spcPct val="0"/>
              </a:spcBef>
              <a:spcAft>
                <a:spcPct val="0"/>
              </a:spcAft>
              <a:defRPr/>
            </a:pPr>
            <a:r>
              <a:rPr lang="en-US" sz="2040" b="1" i="1" kern="0" spc="30" dirty="0">
                <a:solidFill>
                  <a:schemeClr val="accent4">
                    <a:lumMod val="75000"/>
                  </a:schemeClr>
                </a:solidFill>
                <a:latin typeface="Segoe UI Semilight"/>
                <a:cs typeface="Segoe UI" pitchFamily="34" charset="0"/>
              </a:rPr>
              <a:t>CDOC</a:t>
            </a:r>
          </a:p>
        </p:txBody>
      </p:sp>
    </p:spTree>
    <p:extLst>
      <p:ext uri="{BB962C8B-B14F-4D97-AF65-F5344CB8AC3E}">
        <p14:creationId xmlns:p14="http://schemas.microsoft.com/office/powerpoint/2010/main" val="3564661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41"/>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41"/>
                                        </p:tgtEl>
                                      </p:cBhvr>
                                      <p:by x="0" y="0"/>
                                    </p:animScale>
                                  </p:childTnLst>
                                </p:cTn>
                              </p:par>
                              <p:par>
                                <p:cTn id="9" presetID="6" presetClass="emph" presetSubtype="0" decel="100000" fill="hold" grpId="2" nodeType="withEffect">
                                  <p:stCondLst>
                                    <p:cond delay="700"/>
                                  </p:stCondLst>
                                  <p:childTnLst>
                                    <p:animScale>
                                      <p:cBhvr>
                                        <p:cTn id="10" dur="500" fill="hold"/>
                                        <p:tgtEl>
                                          <p:spTgt spid="241"/>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255"/>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255"/>
                                        </p:tgtEl>
                                      </p:cBhvr>
                                      <p:by x="0" y="0"/>
                                    </p:animScale>
                                  </p:childTnLst>
                                </p:cTn>
                              </p:par>
                              <p:par>
                                <p:cTn id="15" presetID="6" presetClass="emph" presetSubtype="0" decel="100000" fill="hold" nodeType="withEffect">
                                  <p:stCondLst>
                                    <p:cond delay="700"/>
                                  </p:stCondLst>
                                  <p:childTnLst>
                                    <p:animScale>
                                      <p:cBhvr>
                                        <p:cTn id="16" dur="500" fill="hold"/>
                                        <p:tgtEl>
                                          <p:spTgt spid="255"/>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238"/>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238"/>
                                        </p:tgtEl>
                                      </p:cBhvr>
                                      <p:by x="0" y="0"/>
                                    </p:animScale>
                                  </p:childTnLst>
                                </p:cTn>
                              </p:par>
                              <p:par>
                                <p:cTn id="21" presetID="6" presetClass="emph" presetSubtype="0" decel="100000" fill="hold" grpId="2" nodeType="withEffect">
                                  <p:stCondLst>
                                    <p:cond delay="700"/>
                                  </p:stCondLst>
                                  <p:childTnLst>
                                    <p:animScale>
                                      <p:cBhvr>
                                        <p:cTn id="22" dur="500" fill="hold"/>
                                        <p:tgtEl>
                                          <p:spTgt spid="238"/>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236"/>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236"/>
                                        </p:tgtEl>
                                      </p:cBhvr>
                                      <p:by x="0" y="0"/>
                                    </p:animScale>
                                  </p:childTnLst>
                                </p:cTn>
                              </p:par>
                              <p:par>
                                <p:cTn id="27" presetID="6" presetClass="emph" presetSubtype="0" decel="100000" fill="hold" grpId="2" nodeType="withEffect">
                                  <p:stCondLst>
                                    <p:cond delay="800"/>
                                  </p:stCondLst>
                                  <p:childTnLst>
                                    <p:animScale>
                                      <p:cBhvr>
                                        <p:cTn id="28" dur="500" fill="hold"/>
                                        <p:tgtEl>
                                          <p:spTgt spid="236"/>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237"/>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237"/>
                                        </p:tgtEl>
                                      </p:cBhvr>
                                      <p:by x="0" y="0"/>
                                    </p:animScale>
                                  </p:childTnLst>
                                </p:cTn>
                              </p:par>
                              <p:par>
                                <p:cTn id="33" presetID="6" presetClass="emph" presetSubtype="0" decel="100000" fill="hold" grpId="2" nodeType="withEffect">
                                  <p:stCondLst>
                                    <p:cond delay="800"/>
                                  </p:stCondLst>
                                  <p:childTnLst>
                                    <p:animScale>
                                      <p:cBhvr>
                                        <p:cTn id="34" dur="500" fill="hold"/>
                                        <p:tgtEl>
                                          <p:spTgt spid="237"/>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24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248"/>
                                        </p:tgtEl>
                                      </p:cBhvr>
                                      <p:by x="0" y="0"/>
                                    </p:animScale>
                                  </p:childTnLst>
                                </p:cTn>
                              </p:par>
                              <p:par>
                                <p:cTn id="39" presetID="6" presetClass="emph" presetSubtype="0" decel="100000" fill="hold" grpId="2" nodeType="withEffect">
                                  <p:stCondLst>
                                    <p:cond delay="800"/>
                                  </p:stCondLst>
                                  <p:childTnLst>
                                    <p:animScale>
                                      <p:cBhvr>
                                        <p:cTn id="40" dur="500" fill="hold"/>
                                        <p:tgtEl>
                                          <p:spTgt spid="24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247"/>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247"/>
                                        </p:tgtEl>
                                      </p:cBhvr>
                                      <p:by x="0" y="0"/>
                                    </p:animScale>
                                  </p:childTnLst>
                                </p:cTn>
                              </p:par>
                              <p:par>
                                <p:cTn id="45" presetID="6" presetClass="emph" presetSubtype="0" decel="100000" fill="hold" grpId="2" nodeType="withEffect">
                                  <p:stCondLst>
                                    <p:cond delay="800"/>
                                  </p:stCondLst>
                                  <p:childTnLst>
                                    <p:animScale>
                                      <p:cBhvr>
                                        <p:cTn id="46" dur="500" fill="hold"/>
                                        <p:tgtEl>
                                          <p:spTgt spid="247"/>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260"/>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260"/>
                                        </p:tgtEl>
                                      </p:cBhvr>
                                      <p:by x="0" y="0"/>
                                    </p:animScale>
                                  </p:childTnLst>
                                </p:cTn>
                              </p:par>
                              <p:par>
                                <p:cTn id="51" presetID="6" presetClass="emph" presetSubtype="0" decel="100000" fill="hold" nodeType="withEffect">
                                  <p:stCondLst>
                                    <p:cond delay="900"/>
                                  </p:stCondLst>
                                  <p:childTnLst>
                                    <p:animScale>
                                      <p:cBhvr>
                                        <p:cTn id="52" dur="500" fill="hold"/>
                                        <p:tgtEl>
                                          <p:spTgt spid="260"/>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4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42"/>
                                        </p:tgtEl>
                                      </p:cBhvr>
                                      <p:by x="0" y="0"/>
                                    </p:animScale>
                                  </p:childTnLst>
                                </p:cTn>
                              </p:par>
                              <p:par>
                                <p:cTn id="57" presetID="6" presetClass="emph" presetSubtype="0" decel="100000" fill="hold" grpId="2" nodeType="withEffect">
                                  <p:stCondLst>
                                    <p:cond delay="900"/>
                                  </p:stCondLst>
                                  <p:childTnLst>
                                    <p:animScale>
                                      <p:cBhvr>
                                        <p:cTn id="58" dur="500" fill="hold"/>
                                        <p:tgtEl>
                                          <p:spTgt spid="24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233"/>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233"/>
                                        </p:tgtEl>
                                      </p:cBhvr>
                                      <p:by x="0" y="0"/>
                                    </p:animScale>
                                  </p:childTnLst>
                                </p:cTn>
                              </p:par>
                              <p:par>
                                <p:cTn id="63" presetID="6" presetClass="emph" presetSubtype="0" decel="100000" fill="hold" grpId="2" nodeType="withEffect">
                                  <p:stCondLst>
                                    <p:cond delay="1000"/>
                                  </p:stCondLst>
                                  <p:childTnLst>
                                    <p:animScale>
                                      <p:cBhvr>
                                        <p:cTn id="64" dur="500" fill="hold"/>
                                        <p:tgtEl>
                                          <p:spTgt spid="233"/>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240"/>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240"/>
                                        </p:tgtEl>
                                      </p:cBhvr>
                                      <p:by x="0" y="0"/>
                                    </p:animScale>
                                  </p:childTnLst>
                                </p:cTn>
                              </p:par>
                              <p:par>
                                <p:cTn id="69" presetID="6" presetClass="emph" presetSubtype="0" decel="100000" fill="hold" grpId="2" nodeType="withEffect">
                                  <p:stCondLst>
                                    <p:cond delay="1000"/>
                                  </p:stCondLst>
                                  <p:childTnLst>
                                    <p:animScale>
                                      <p:cBhvr>
                                        <p:cTn id="70" dur="500" fill="hold"/>
                                        <p:tgtEl>
                                          <p:spTgt spid="240"/>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272"/>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272"/>
                                        </p:tgtEl>
                                      </p:cBhvr>
                                      <p:by x="0" y="0"/>
                                    </p:animScale>
                                  </p:childTnLst>
                                </p:cTn>
                              </p:par>
                              <p:par>
                                <p:cTn id="75" presetID="6" presetClass="emph" presetSubtype="0" decel="100000" fill="hold" nodeType="withEffect">
                                  <p:stCondLst>
                                    <p:cond delay="1000"/>
                                  </p:stCondLst>
                                  <p:childTnLst>
                                    <p:animScale>
                                      <p:cBhvr>
                                        <p:cTn id="76" dur="500" fill="hold"/>
                                        <p:tgtEl>
                                          <p:spTgt spid="272"/>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239"/>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239"/>
                                        </p:tgtEl>
                                      </p:cBhvr>
                                      <p:by x="0" y="0"/>
                                    </p:animScale>
                                  </p:childTnLst>
                                </p:cTn>
                              </p:par>
                              <p:par>
                                <p:cTn id="81" presetID="6" presetClass="emph" presetSubtype="0" decel="100000" fill="hold" grpId="2" nodeType="withEffect">
                                  <p:stCondLst>
                                    <p:cond delay="1100"/>
                                  </p:stCondLst>
                                  <p:childTnLst>
                                    <p:animScale>
                                      <p:cBhvr>
                                        <p:cTn id="82" dur="500" fill="hold"/>
                                        <p:tgtEl>
                                          <p:spTgt spid="239"/>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235"/>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235"/>
                                        </p:tgtEl>
                                      </p:cBhvr>
                                      <p:by x="0" y="0"/>
                                    </p:animScale>
                                  </p:childTnLst>
                                </p:cTn>
                              </p:par>
                              <p:par>
                                <p:cTn id="87" presetID="6" presetClass="emph" presetSubtype="0" decel="100000" fill="hold" grpId="2" nodeType="withEffect">
                                  <p:stCondLst>
                                    <p:cond delay="1100"/>
                                  </p:stCondLst>
                                  <p:childTnLst>
                                    <p:animScale>
                                      <p:cBhvr>
                                        <p:cTn id="88" dur="500" fill="hold"/>
                                        <p:tgtEl>
                                          <p:spTgt spid="235"/>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246"/>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246"/>
                                        </p:tgtEl>
                                      </p:cBhvr>
                                      <p:by x="0" y="0"/>
                                    </p:animScale>
                                  </p:childTnLst>
                                </p:cTn>
                              </p:par>
                              <p:par>
                                <p:cTn id="93" presetID="6" presetClass="emph" presetSubtype="0" decel="100000" fill="hold" grpId="2" nodeType="withEffect">
                                  <p:stCondLst>
                                    <p:cond delay="1100"/>
                                  </p:stCondLst>
                                  <p:childTnLst>
                                    <p:animScale>
                                      <p:cBhvr>
                                        <p:cTn id="94" dur="500" fill="hold"/>
                                        <p:tgtEl>
                                          <p:spTgt spid="246"/>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245"/>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245"/>
                                        </p:tgtEl>
                                      </p:cBhvr>
                                      <p:by x="0" y="0"/>
                                    </p:animScale>
                                  </p:childTnLst>
                                </p:cTn>
                              </p:par>
                              <p:par>
                                <p:cTn id="99" presetID="6" presetClass="emph" presetSubtype="0" decel="100000" fill="hold" grpId="2" nodeType="withEffect">
                                  <p:stCondLst>
                                    <p:cond delay="1200"/>
                                  </p:stCondLst>
                                  <p:childTnLst>
                                    <p:animScale>
                                      <p:cBhvr>
                                        <p:cTn id="100" dur="500" fill="hold"/>
                                        <p:tgtEl>
                                          <p:spTgt spid="245"/>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243"/>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243"/>
                                        </p:tgtEl>
                                      </p:cBhvr>
                                      <p:by x="0" y="0"/>
                                    </p:animScale>
                                  </p:childTnLst>
                                </p:cTn>
                              </p:par>
                              <p:par>
                                <p:cTn id="105" presetID="6" presetClass="emph" presetSubtype="0" decel="100000" fill="hold" grpId="2" nodeType="withEffect">
                                  <p:stCondLst>
                                    <p:cond delay="1200"/>
                                  </p:stCondLst>
                                  <p:childTnLst>
                                    <p:animScale>
                                      <p:cBhvr>
                                        <p:cTn id="106" dur="500" fill="hold"/>
                                        <p:tgtEl>
                                          <p:spTgt spid="243"/>
                                        </p:tgtEl>
                                      </p:cBhvr>
                                      <p:by x="90000" y="90000"/>
                                    </p:animScale>
                                  </p:childTnLst>
                                </p:cTn>
                              </p:par>
                              <p:par>
                                <p:cTn id="107" presetID="1" presetClass="entr" presetSubtype="0" fill="hold" nodeType="withEffect">
                                  <p:stCondLst>
                                    <p:cond delay="1100"/>
                                  </p:stCondLst>
                                  <p:childTnLst>
                                    <p:set>
                                      <p:cBhvr>
                                        <p:cTn id="108" dur="1" fill="hold">
                                          <p:stCondLst>
                                            <p:cond delay="0"/>
                                          </p:stCondLst>
                                        </p:cTn>
                                        <p:tgtEl>
                                          <p:spTgt spid="267"/>
                                        </p:tgtEl>
                                        <p:attrNameLst>
                                          <p:attrName>style.visibility</p:attrName>
                                        </p:attrNameLst>
                                      </p:cBhvr>
                                      <p:to>
                                        <p:strVal val="visible"/>
                                      </p:to>
                                    </p:set>
                                  </p:childTnLst>
                                </p:cTn>
                              </p:par>
                              <p:par>
                                <p:cTn id="109" presetID="6" presetClass="emph" presetSubtype="0" accel="100000" autoRev="1" fill="hold" nodeType="withEffect">
                                  <p:stCondLst>
                                    <p:cond delay="600"/>
                                  </p:stCondLst>
                                  <p:childTnLst>
                                    <p:animScale>
                                      <p:cBhvr>
                                        <p:cTn id="110" dur="500" fill="hold"/>
                                        <p:tgtEl>
                                          <p:spTgt spid="267"/>
                                        </p:tgtEl>
                                      </p:cBhvr>
                                      <p:by x="0" y="0"/>
                                    </p:animScale>
                                  </p:childTnLst>
                                </p:cTn>
                              </p:par>
                              <p:par>
                                <p:cTn id="111" presetID="6" presetClass="emph" presetSubtype="0" decel="100000" fill="hold" nodeType="withEffect">
                                  <p:stCondLst>
                                    <p:cond delay="1300"/>
                                  </p:stCondLst>
                                  <p:childTnLst>
                                    <p:animScale>
                                      <p:cBhvr>
                                        <p:cTn id="112" dur="500" fill="hold"/>
                                        <p:tgtEl>
                                          <p:spTgt spid="267"/>
                                        </p:tgtEl>
                                      </p:cBhvr>
                                      <p:by x="90000" y="90000"/>
                                    </p:animScale>
                                  </p:childTnLst>
                                </p:cTn>
                              </p:par>
                              <p:par>
                                <p:cTn id="113" presetID="1" presetClass="entr" presetSubtype="0" fill="hold" grpId="0" nodeType="withEffect">
                                  <p:stCondLst>
                                    <p:cond delay="1100"/>
                                  </p:stCondLst>
                                  <p:childTnLst>
                                    <p:set>
                                      <p:cBhvr>
                                        <p:cTn id="114" dur="1" fill="hold">
                                          <p:stCondLst>
                                            <p:cond delay="0"/>
                                          </p:stCondLst>
                                        </p:cTn>
                                        <p:tgtEl>
                                          <p:spTgt spid="244"/>
                                        </p:tgtEl>
                                        <p:attrNameLst>
                                          <p:attrName>style.visibility</p:attrName>
                                        </p:attrNameLst>
                                      </p:cBhvr>
                                      <p:to>
                                        <p:strVal val="visible"/>
                                      </p:to>
                                    </p:set>
                                  </p:childTnLst>
                                </p:cTn>
                              </p:par>
                              <p:par>
                                <p:cTn id="115" presetID="6" presetClass="emph" presetSubtype="0" accel="100000" autoRev="1" fill="hold" grpId="1" nodeType="withEffect">
                                  <p:stCondLst>
                                    <p:cond delay="600"/>
                                  </p:stCondLst>
                                  <p:childTnLst>
                                    <p:animScale>
                                      <p:cBhvr>
                                        <p:cTn id="116" dur="500" fill="hold"/>
                                        <p:tgtEl>
                                          <p:spTgt spid="244"/>
                                        </p:tgtEl>
                                      </p:cBhvr>
                                      <p:by x="0" y="0"/>
                                    </p:animScale>
                                  </p:childTnLst>
                                </p:cTn>
                              </p:par>
                              <p:par>
                                <p:cTn id="117" presetID="6" presetClass="emph" presetSubtype="0" decel="100000" fill="hold" grpId="2" nodeType="withEffect">
                                  <p:stCondLst>
                                    <p:cond delay="1300"/>
                                  </p:stCondLst>
                                  <p:childTnLst>
                                    <p:animScale>
                                      <p:cBhvr>
                                        <p:cTn id="118" dur="500" fill="hold"/>
                                        <p:tgtEl>
                                          <p:spTgt spid="244"/>
                                        </p:tgtEl>
                                      </p:cBhvr>
                                      <p:by x="90000" y="90000"/>
                                    </p:animScale>
                                  </p:childTnLst>
                                </p:cTn>
                              </p:par>
                              <p:par>
                                <p:cTn id="119" presetID="1" presetClass="entr" presetSubtype="0" fill="hold" grpId="0" nodeType="withEffect">
                                  <p:stCondLst>
                                    <p:cond delay="500"/>
                                  </p:stCondLst>
                                  <p:childTnLst>
                                    <p:set>
                                      <p:cBhvr>
                                        <p:cTn id="120" dur="1" fill="hold">
                                          <p:stCondLst>
                                            <p:cond delay="0"/>
                                          </p:stCondLst>
                                        </p:cTn>
                                        <p:tgtEl>
                                          <p:spTgt spid="234"/>
                                        </p:tgtEl>
                                        <p:attrNameLst>
                                          <p:attrName>style.visibility</p:attrName>
                                        </p:attrNameLst>
                                      </p:cBhvr>
                                      <p:to>
                                        <p:strVal val="visible"/>
                                      </p:to>
                                    </p:set>
                                  </p:childTnLst>
                                </p:cTn>
                              </p:par>
                              <p:par>
                                <p:cTn id="121" presetID="6" presetClass="emph" presetSubtype="0" accel="100000" autoRev="1" fill="hold" grpId="1" nodeType="withEffect">
                                  <p:stCondLst>
                                    <p:cond delay="0"/>
                                  </p:stCondLst>
                                  <p:childTnLst>
                                    <p:animScale>
                                      <p:cBhvr>
                                        <p:cTn id="122" dur="500" fill="hold"/>
                                        <p:tgtEl>
                                          <p:spTgt spid="234"/>
                                        </p:tgtEl>
                                      </p:cBhvr>
                                      <p:by x="0" y="0"/>
                                    </p:animScale>
                                  </p:childTnLst>
                                </p:cTn>
                              </p:par>
                              <p:par>
                                <p:cTn id="123" presetID="6" presetClass="emph" presetSubtype="0" decel="100000" fill="hold" grpId="2" nodeType="withEffect">
                                  <p:stCondLst>
                                    <p:cond delay="700"/>
                                  </p:stCondLst>
                                  <p:childTnLst>
                                    <p:animScale>
                                      <p:cBhvr>
                                        <p:cTn id="124" dur="500" fill="hold"/>
                                        <p:tgtEl>
                                          <p:spTgt spid="234"/>
                                        </p:tgtEl>
                                      </p:cBhvr>
                                      <p:by x="90000" y="90000"/>
                                    </p:animScale>
                                  </p:childTnLst>
                                </p:cTn>
                              </p:par>
                              <p:par>
                                <p:cTn id="125" presetID="22" presetClass="entr" presetSubtype="4" fill="hold" grpId="0" nodeType="withEffect">
                                  <p:stCondLst>
                                    <p:cond delay="700"/>
                                  </p:stCondLst>
                                  <p:childTnLst>
                                    <p:set>
                                      <p:cBhvr>
                                        <p:cTn id="126" dur="1" fill="hold">
                                          <p:stCondLst>
                                            <p:cond delay="0"/>
                                          </p:stCondLst>
                                        </p:cTn>
                                        <p:tgtEl>
                                          <p:spTgt spid="210"/>
                                        </p:tgtEl>
                                        <p:attrNameLst>
                                          <p:attrName>style.visibility</p:attrName>
                                        </p:attrNameLst>
                                      </p:cBhvr>
                                      <p:to>
                                        <p:strVal val="visible"/>
                                      </p:to>
                                    </p:set>
                                    <p:animEffect transition="in" filter="wipe(down)">
                                      <p:cBhvr>
                                        <p:cTn id="127" dur="250"/>
                                        <p:tgtEl>
                                          <p:spTgt spid="210"/>
                                        </p:tgtEl>
                                      </p:cBhvr>
                                    </p:animEffect>
                                  </p:childTnLst>
                                </p:cTn>
                              </p:par>
                              <p:par>
                                <p:cTn id="128" presetID="22" presetClass="entr" presetSubtype="4" fill="hold" grpId="0" nodeType="withEffect">
                                  <p:stCondLst>
                                    <p:cond delay="800"/>
                                  </p:stCondLst>
                                  <p:childTnLst>
                                    <p:set>
                                      <p:cBhvr>
                                        <p:cTn id="129" dur="1" fill="hold">
                                          <p:stCondLst>
                                            <p:cond delay="0"/>
                                          </p:stCondLst>
                                        </p:cTn>
                                        <p:tgtEl>
                                          <p:spTgt spid="213"/>
                                        </p:tgtEl>
                                        <p:attrNameLst>
                                          <p:attrName>style.visibility</p:attrName>
                                        </p:attrNameLst>
                                      </p:cBhvr>
                                      <p:to>
                                        <p:strVal val="visible"/>
                                      </p:to>
                                    </p:set>
                                    <p:animEffect transition="in" filter="wipe(down)">
                                      <p:cBhvr>
                                        <p:cTn id="130" dur="250"/>
                                        <p:tgtEl>
                                          <p:spTgt spid="213"/>
                                        </p:tgtEl>
                                      </p:cBhvr>
                                    </p:animEffect>
                                  </p:childTnLst>
                                </p:cTn>
                              </p:par>
                              <p:par>
                                <p:cTn id="131" presetID="22" presetClass="entr" presetSubtype="4" fill="hold" grpId="0" nodeType="withEffect">
                                  <p:stCondLst>
                                    <p:cond delay="900"/>
                                  </p:stCondLst>
                                  <p:childTnLst>
                                    <p:set>
                                      <p:cBhvr>
                                        <p:cTn id="132" dur="1" fill="hold">
                                          <p:stCondLst>
                                            <p:cond delay="0"/>
                                          </p:stCondLst>
                                        </p:cTn>
                                        <p:tgtEl>
                                          <p:spTgt spid="211"/>
                                        </p:tgtEl>
                                        <p:attrNameLst>
                                          <p:attrName>style.visibility</p:attrName>
                                        </p:attrNameLst>
                                      </p:cBhvr>
                                      <p:to>
                                        <p:strVal val="visible"/>
                                      </p:to>
                                    </p:set>
                                    <p:animEffect transition="in" filter="wipe(down)">
                                      <p:cBhvr>
                                        <p:cTn id="133" dur="250"/>
                                        <p:tgtEl>
                                          <p:spTgt spid="211"/>
                                        </p:tgtEl>
                                      </p:cBhvr>
                                    </p:animEffect>
                                  </p:childTnLst>
                                </p:cTn>
                              </p:par>
                              <p:par>
                                <p:cTn id="134" presetID="22" presetClass="entr" presetSubtype="4" fill="hold" grpId="0" nodeType="withEffect">
                                  <p:stCondLst>
                                    <p:cond delay="1000"/>
                                  </p:stCondLst>
                                  <p:childTnLst>
                                    <p:set>
                                      <p:cBhvr>
                                        <p:cTn id="135" dur="1" fill="hold">
                                          <p:stCondLst>
                                            <p:cond delay="0"/>
                                          </p:stCondLst>
                                        </p:cTn>
                                        <p:tgtEl>
                                          <p:spTgt spid="212"/>
                                        </p:tgtEl>
                                        <p:attrNameLst>
                                          <p:attrName>style.visibility</p:attrName>
                                        </p:attrNameLst>
                                      </p:cBhvr>
                                      <p:to>
                                        <p:strVal val="visible"/>
                                      </p:to>
                                    </p:set>
                                    <p:animEffect transition="in" filter="wipe(down)">
                                      <p:cBhvr>
                                        <p:cTn id="136" dur="250"/>
                                        <p:tgtEl>
                                          <p:spTgt spid="212"/>
                                        </p:tgtEl>
                                      </p:cBhvr>
                                    </p:animEffect>
                                  </p:childTnLst>
                                </p:cTn>
                              </p:par>
                              <p:par>
                                <p:cTn id="137" presetID="22" presetClass="entr" presetSubtype="4" fill="hold" grpId="0" nodeType="withEffect">
                                  <p:stCondLst>
                                    <p:cond delay="1100"/>
                                  </p:stCondLst>
                                  <p:childTnLst>
                                    <p:set>
                                      <p:cBhvr>
                                        <p:cTn id="138" dur="1" fill="hold">
                                          <p:stCondLst>
                                            <p:cond delay="0"/>
                                          </p:stCondLst>
                                        </p:cTn>
                                        <p:tgtEl>
                                          <p:spTgt spid="214"/>
                                        </p:tgtEl>
                                        <p:attrNameLst>
                                          <p:attrName>style.visibility</p:attrName>
                                        </p:attrNameLst>
                                      </p:cBhvr>
                                      <p:to>
                                        <p:strVal val="visible"/>
                                      </p:to>
                                    </p:set>
                                    <p:animEffect transition="in" filter="wipe(down)">
                                      <p:cBhvr>
                                        <p:cTn id="139" dur="250"/>
                                        <p:tgtEl>
                                          <p:spTgt spid="214"/>
                                        </p:tgtEl>
                                      </p:cBhvr>
                                    </p:animEffect>
                                  </p:childTnLst>
                                </p:cTn>
                              </p:par>
                              <p:par>
                                <p:cTn id="140" presetID="22" presetClass="entr" presetSubtype="1" fill="hold" grpId="0" nodeType="withEffect">
                                  <p:stCondLst>
                                    <p:cond delay="1200"/>
                                  </p:stCondLst>
                                  <p:childTnLst>
                                    <p:set>
                                      <p:cBhvr>
                                        <p:cTn id="141" dur="1" fill="hold">
                                          <p:stCondLst>
                                            <p:cond delay="0"/>
                                          </p:stCondLst>
                                        </p:cTn>
                                        <p:tgtEl>
                                          <p:spTgt spid="215"/>
                                        </p:tgtEl>
                                        <p:attrNameLst>
                                          <p:attrName>style.visibility</p:attrName>
                                        </p:attrNameLst>
                                      </p:cBhvr>
                                      <p:to>
                                        <p:strVal val="visible"/>
                                      </p:to>
                                    </p:set>
                                    <p:animEffect transition="in" filter="wipe(up)">
                                      <p:cBhvr>
                                        <p:cTn id="142" dur="250"/>
                                        <p:tgtEl>
                                          <p:spTgt spid="215"/>
                                        </p:tgtEl>
                                      </p:cBhvr>
                                    </p:animEffect>
                                  </p:childTnLst>
                                </p:cTn>
                              </p:par>
                              <p:par>
                                <p:cTn id="143" presetID="22" presetClass="entr" presetSubtype="4" fill="hold" grpId="0" nodeType="withEffect">
                                  <p:stCondLst>
                                    <p:cond delay="800"/>
                                  </p:stCondLst>
                                  <p:childTnLst>
                                    <p:set>
                                      <p:cBhvr>
                                        <p:cTn id="144" dur="1" fill="hold">
                                          <p:stCondLst>
                                            <p:cond delay="0"/>
                                          </p:stCondLst>
                                        </p:cTn>
                                        <p:tgtEl>
                                          <p:spTgt spid="222"/>
                                        </p:tgtEl>
                                        <p:attrNameLst>
                                          <p:attrName>style.visibility</p:attrName>
                                        </p:attrNameLst>
                                      </p:cBhvr>
                                      <p:to>
                                        <p:strVal val="visible"/>
                                      </p:to>
                                    </p:set>
                                    <p:animEffect transition="in" filter="wipe(down)">
                                      <p:cBhvr>
                                        <p:cTn id="145" dur="250"/>
                                        <p:tgtEl>
                                          <p:spTgt spid="222"/>
                                        </p:tgtEl>
                                      </p:cBhvr>
                                    </p:animEffect>
                                  </p:childTnLst>
                                </p:cTn>
                              </p:par>
                              <p:par>
                                <p:cTn id="146" presetID="22" presetClass="entr" presetSubtype="4" fill="hold" grpId="0" nodeType="withEffect">
                                  <p:stCondLst>
                                    <p:cond delay="900"/>
                                  </p:stCondLst>
                                  <p:childTnLst>
                                    <p:set>
                                      <p:cBhvr>
                                        <p:cTn id="147" dur="1" fill="hold">
                                          <p:stCondLst>
                                            <p:cond delay="0"/>
                                          </p:stCondLst>
                                        </p:cTn>
                                        <p:tgtEl>
                                          <p:spTgt spid="225"/>
                                        </p:tgtEl>
                                        <p:attrNameLst>
                                          <p:attrName>style.visibility</p:attrName>
                                        </p:attrNameLst>
                                      </p:cBhvr>
                                      <p:to>
                                        <p:strVal val="visible"/>
                                      </p:to>
                                    </p:set>
                                    <p:animEffect transition="in" filter="wipe(down)">
                                      <p:cBhvr>
                                        <p:cTn id="148" dur="250"/>
                                        <p:tgtEl>
                                          <p:spTgt spid="225"/>
                                        </p:tgtEl>
                                      </p:cBhvr>
                                    </p:animEffect>
                                  </p:childTnLst>
                                </p:cTn>
                              </p:par>
                              <p:par>
                                <p:cTn id="149" presetID="22" presetClass="entr" presetSubtype="4" fill="hold" grpId="0" nodeType="withEffect">
                                  <p:stCondLst>
                                    <p:cond delay="1000"/>
                                  </p:stCondLst>
                                  <p:childTnLst>
                                    <p:set>
                                      <p:cBhvr>
                                        <p:cTn id="150" dur="1" fill="hold">
                                          <p:stCondLst>
                                            <p:cond delay="0"/>
                                          </p:stCondLst>
                                        </p:cTn>
                                        <p:tgtEl>
                                          <p:spTgt spid="232"/>
                                        </p:tgtEl>
                                        <p:attrNameLst>
                                          <p:attrName>style.visibility</p:attrName>
                                        </p:attrNameLst>
                                      </p:cBhvr>
                                      <p:to>
                                        <p:strVal val="visible"/>
                                      </p:to>
                                    </p:set>
                                    <p:animEffect transition="in" filter="wipe(down)">
                                      <p:cBhvr>
                                        <p:cTn id="151" dur="250"/>
                                        <p:tgtEl>
                                          <p:spTgt spid="232"/>
                                        </p:tgtEl>
                                      </p:cBhvr>
                                    </p:animEffect>
                                  </p:childTnLst>
                                </p:cTn>
                              </p:par>
                              <p:par>
                                <p:cTn id="152" presetID="22" presetClass="entr" presetSubtype="4" fill="hold" grpId="0" nodeType="withEffect">
                                  <p:stCondLst>
                                    <p:cond delay="1100"/>
                                  </p:stCondLst>
                                  <p:childTnLst>
                                    <p:set>
                                      <p:cBhvr>
                                        <p:cTn id="153" dur="1" fill="hold">
                                          <p:stCondLst>
                                            <p:cond delay="0"/>
                                          </p:stCondLst>
                                        </p:cTn>
                                        <p:tgtEl>
                                          <p:spTgt spid="226"/>
                                        </p:tgtEl>
                                        <p:attrNameLst>
                                          <p:attrName>style.visibility</p:attrName>
                                        </p:attrNameLst>
                                      </p:cBhvr>
                                      <p:to>
                                        <p:strVal val="visible"/>
                                      </p:to>
                                    </p:set>
                                    <p:animEffect transition="in" filter="wipe(down)">
                                      <p:cBhvr>
                                        <p:cTn id="154" dur="250"/>
                                        <p:tgtEl>
                                          <p:spTgt spid="226"/>
                                        </p:tgtEl>
                                      </p:cBhvr>
                                    </p:animEffect>
                                  </p:childTnLst>
                                </p:cTn>
                              </p:par>
                              <p:par>
                                <p:cTn id="155" presetID="22" presetClass="entr" presetSubtype="4" fill="hold" grpId="0" nodeType="withEffect">
                                  <p:stCondLst>
                                    <p:cond delay="1200"/>
                                  </p:stCondLst>
                                  <p:childTnLst>
                                    <p:set>
                                      <p:cBhvr>
                                        <p:cTn id="156" dur="1" fill="hold">
                                          <p:stCondLst>
                                            <p:cond delay="0"/>
                                          </p:stCondLst>
                                        </p:cTn>
                                        <p:tgtEl>
                                          <p:spTgt spid="231"/>
                                        </p:tgtEl>
                                        <p:attrNameLst>
                                          <p:attrName>style.visibility</p:attrName>
                                        </p:attrNameLst>
                                      </p:cBhvr>
                                      <p:to>
                                        <p:strVal val="visible"/>
                                      </p:to>
                                    </p:set>
                                    <p:animEffect transition="in" filter="wipe(down)">
                                      <p:cBhvr>
                                        <p:cTn id="157" dur="250"/>
                                        <p:tgtEl>
                                          <p:spTgt spid="231"/>
                                        </p:tgtEl>
                                      </p:cBhvr>
                                    </p:animEffect>
                                  </p:childTnLst>
                                </p:cTn>
                              </p:par>
                              <p:par>
                                <p:cTn id="158" presetID="22" presetClass="entr" presetSubtype="1" fill="hold" grpId="0" nodeType="withEffect">
                                  <p:stCondLst>
                                    <p:cond delay="700"/>
                                  </p:stCondLst>
                                  <p:childTnLst>
                                    <p:set>
                                      <p:cBhvr>
                                        <p:cTn id="159" dur="1" fill="hold">
                                          <p:stCondLst>
                                            <p:cond delay="0"/>
                                          </p:stCondLst>
                                        </p:cTn>
                                        <p:tgtEl>
                                          <p:spTgt spid="223"/>
                                        </p:tgtEl>
                                        <p:attrNameLst>
                                          <p:attrName>style.visibility</p:attrName>
                                        </p:attrNameLst>
                                      </p:cBhvr>
                                      <p:to>
                                        <p:strVal val="visible"/>
                                      </p:to>
                                    </p:set>
                                    <p:animEffect transition="in" filter="wipe(up)">
                                      <p:cBhvr>
                                        <p:cTn id="160" dur="250"/>
                                        <p:tgtEl>
                                          <p:spTgt spid="223"/>
                                        </p:tgtEl>
                                      </p:cBhvr>
                                    </p:animEffect>
                                  </p:childTnLst>
                                </p:cTn>
                              </p:par>
                              <p:par>
                                <p:cTn id="161" presetID="22" presetClass="entr" presetSubtype="4" fill="hold" grpId="0" nodeType="withEffect">
                                  <p:stCondLst>
                                    <p:cond delay="800"/>
                                  </p:stCondLst>
                                  <p:childTnLst>
                                    <p:set>
                                      <p:cBhvr>
                                        <p:cTn id="162" dur="1" fill="hold">
                                          <p:stCondLst>
                                            <p:cond delay="0"/>
                                          </p:stCondLst>
                                        </p:cTn>
                                        <p:tgtEl>
                                          <p:spTgt spid="220"/>
                                        </p:tgtEl>
                                        <p:attrNameLst>
                                          <p:attrName>style.visibility</p:attrName>
                                        </p:attrNameLst>
                                      </p:cBhvr>
                                      <p:to>
                                        <p:strVal val="visible"/>
                                      </p:to>
                                    </p:set>
                                    <p:animEffect transition="in" filter="wipe(down)">
                                      <p:cBhvr>
                                        <p:cTn id="163" dur="250"/>
                                        <p:tgtEl>
                                          <p:spTgt spid="220"/>
                                        </p:tgtEl>
                                      </p:cBhvr>
                                    </p:animEffect>
                                  </p:childTnLst>
                                </p:cTn>
                              </p:par>
                              <p:par>
                                <p:cTn id="164" presetID="22" presetClass="entr" presetSubtype="4" fill="hold" grpId="0" nodeType="withEffect">
                                  <p:stCondLst>
                                    <p:cond delay="900"/>
                                  </p:stCondLst>
                                  <p:childTnLst>
                                    <p:set>
                                      <p:cBhvr>
                                        <p:cTn id="165" dur="1" fill="hold">
                                          <p:stCondLst>
                                            <p:cond delay="0"/>
                                          </p:stCondLst>
                                        </p:cTn>
                                        <p:tgtEl>
                                          <p:spTgt spid="219"/>
                                        </p:tgtEl>
                                        <p:attrNameLst>
                                          <p:attrName>style.visibility</p:attrName>
                                        </p:attrNameLst>
                                      </p:cBhvr>
                                      <p:to>
                                        <p:strVal val="visible"/>
                                      </p:to>
                                    </p:set>
                                    <p:animEffect transition="in" filter="wipe(down)">
                                      <p:cBhvr>
                                        <p:cTn id="166" dur="250"/>
                                        <p:tgtEl>
                                          <p:spTgt spid="219"/>
                                        </p:tgtEl>
                                      </p:cBhvr>
                                    </p:animEffect>
                                  </p:childTnLst>
                                </p:cTn>
                              </p:par>
                              <p:par>
                                <p:cTn id="167" presetID="22" presetClass="entr" presetSubtype="4" fill="hold" grpId="0" nodeType="withEffect">
                                  <p:stCondLst>
                                    <p:cond delay="1000"/>
                                  </p:stCondLst>
                                  <p:childTnLst>
                                    <p:set>
                                      <p:cBhvr>
                                        <p:cTn id="168" dur="1" fill="hold">
                                          <p:stCondLst>
                                            <p:cond delay="0"/>
                                          </p:stCondLst>
                                        </p:cTn>
                                        <p:tgtEl>
                                          <p:spTgt spid="218"/>
                                        </p:tgtEl>
                                        <p:attrNameLst>
                                          <p:attrName>style.visibility</p:attrName>
                                        </p:attrNameLst>
                                      </p:cBhvr>
                                      <p:to>
                                        <p:strVal val="visible"/>
                                      </p:to>
                                    </p:set>
                                    <p:animEffect transition="in" filter="wipe(down)">
                                      <p:cBhvr>
                                        <p:cTn id="169" dur="250"/>
                                        <p:tgtEl>
                                          <p:spTgt spid="218"/>
                                        </p:tgtEl>
                                      </p:cBhvr>
                                    </p:animEffect>
                                  </p:childTnLst>
                                </p:cTn>
                              </p:par>
                              <p:par>
                                <p:cTn id="170" presetID="22" presetClass="entr" presetSubtype="4" fill="hold" grpId="0" nodeType="withEffect">
                                  <p:stCondLst>
                                    <p:cond delay="1100"/>
                                  </p:stCondLst>
                                  <p:childTnLst>
                                    <p:set>
                                      <p:cBhvr>
                                        <p:cTn id="171" dur="1" fill="hold">
                                          <p:stCondLst>
                                            <p:cond delay="0"/>
                                          </p:stCondLst>
                                        </p:cTn>
                                        <p:tgtEl>
                                          <p:spTgt spid="216"/>
                                        </p:tgtEl>
                                        <p:attrNameLst>
                                          <p:attrName>style.visibility</p:attrName>
                                        </p:attrNameLst>
                                      </p:cBhvr>
                                      <p:to>
                                        <p:strVal val="visible"/>
                                      </p:to>
                                    </p:set>
                                    <p:animEffect transition="in" filter="wipe(down)">
                                      <p:cBhvr>
                                        <p:cTn id="172" dur="250"/>
                                        <p:tgtEl>
                                          <p:spTgt spid="216"/>
                                        </p:tgtEl>
                                      </p:cBhvr>
                                    </p:animEffect>
                                  </p:childTnLst>
                                </p:cTn>
                              </p:par>
                              <p:par>
                                <p:cTn id="173" presetID="22" presetClass="entr" presetSubtype="4" fill="hold" grpId="0" nodeType="withEffect">
                                  <p:stCondLst>
                                    <p:cond delay="1200"/>
                                  </p:stCondLst>
                                  <p:childTnLst>
                                    <p:set>
                                      <p:cBhvr>
                                        <p:cTn id="174" dur="1" fill="hold">
                                          <p:stCondLst>
                                            <p:cond delay="0"/>
                                          </p:stCondLst>
                                        </p:cTn>
                                        <p:tgtEl>
                                          <p:spTgt spid="217"/>
                                        </p:tgtEl>
                                        <p:attrNameLst>
                                          <p:attrName>style.visibility</p:attrName>
                                        </p:attrNameLst>
                                      </p:cBhvr>
                                      <p:to>
                                        <p:strVal val="visible"/>
                                      </p:to>
                                    </p:set>
                                    <p:animEffect transition="in" filter="wipe(down)">
                                      <p:cBhvr>
                                        <p:cTn id="175" dur="250"/>
                                        <p:tgtEl>
                                          <p:spTgt spid="217"/>
                                        </p:tgtEl>
                                      </p:cBhvr>
                                    </p:animEffect>
                                  </p:childTnLst>
                                </p:cTn>
                              </p:par>
                              <p:par>
                                <p:cTn id="176" presetID="22" presetClass="entr" presetSubtype="1" fill="hold" grpId="0" nodeType="withEffect">
                                  <p:stCondLst>
                                    <p:cond delay="700"/>
                                  </p:stCondLst>
                                  <p:childTnLst>
                                    <p:set>
                                      <p:cBhvr>
                                        <p:cTn id="177" dur="1" fill="hold">
                                          <p:stCondLst>
                                            <p:cond delay="0"/>
                                          </p:stCondLst>
                                        </p:cTn>
                                        <p:tgtEl>
                                          <p:spTgt spid="229"/>
                                        </p:tgtEl>
                                        <p:attrNameLst>
                                          <p:attrName>style.visibility</p:attrName>
                                        </p:attrNameLst>
                                      </p:cBhvr>
                                      <p:to>
                                        <p:strVal val="visible"/>
                                      </p:to>
                                    </p:set>
                                    <p:animEffect transition="in" filter="wipe(up)">
                                      <p:cBhvr>
                                        <p:cTn id="178" dur="250"/>
                                        <p:tgtEl>
                                          <p:spTgt spid="229"/>
                                        </p:tgtEl>
                                      </p:cBhvr>
                                    </p:animEffect>
                                  </p:childTnLst>
                                </p:cTn>
                              </p:par>
                              <p:par>
                                <p:cTn id="179" presetID="22" presetClass="entr" presetSubtype="4" fill="hold" grpId="0" nodeType="withEffect">
                                  <p:stCondLst>
                                    <p:cond delay="800"/>
                                  </p:stCondLst>
                                  <p:childTnLst>
                                    <p:set>
                                      <p:cBhvr>
                                        <p:cTn id="180" dur="1" fill="hold">
                                          <p:stCondLst>
                                            <p:cond delay="0"/>
                                          </p:stCondLst>
                                        </p:cTn>
                                        <p:tgtEl>
                                          <p:spTgt spid="224"/>
                                        </p:tgtEl>
                                        <p:attrNameLst>
                                          <p:attrName>style.visibility</p:attrName>
                                        </p:attrNameLst>
                                      </p:cBhvr>
                                      <p:to>
                                        <p:strVal val="visible"/>
                                      </p:to>
                                    </p:set>
                                    <p:animEffect transition="in" filter="wipe(down)">
                                      <p:cBhvr>
                                        <p:cTn id="181" dur="250"/>
                                        <p:tgtEl>
                                          <p:spTgt spid="224"/>
                                        </p:tgtEl>
                                      </p:cBhvr>
                                    </p:animEffect>
                                  </p:childTnLst>
                                </p:cTn>
                              </p:par>
                              <p:par>
                                <p:cTn id="182" presetID="22" presetClass="entr" presetSubtype="4" fill="hold" grpId="0" nodeType="withEffect">
                                  <p:stCondLst>
                                    <p:cond delay="900"/>
                                  </p:stCondLst>
                                  <p:childTnLst>
                                    <p:set>
                                      <p:cBhvr>
                                        <p:cTn id="183" dur="1" fill="hold">
                                          <p:stCondLst>
                                            <p:cond delay="0"/>
                                          </p:stCondLst>
                                        </p:cTn>
                                        <p:tgtEl>
                                          <p:spTgt spid="227"/>
                                        </p:tgtEl>
                                        <p:attrNameLst>
                                          <p:attrName>style.visibility</p:attrName>
                                        </p:attrNameLst>
                                      </p:cBhvr>
                                      <p:to>
                                        <p:strVal val="visible"/>
                                      </p:to>
                                    </p:set>
                                    <p:animEffect transition="in" filter="wipe(down)">
                                      <p:cBhvr>
                                        <p:cTn id="184" dur="250"/>
                                        <p:tgtEl>
                                          <p:spTgt spid="227"/>
                                        </p:tgtEl>
                                      </p:cBhvr>
                                    </p:animEffect>
                                  </p:childTnLst>
                                </p:cTn>
                              </p:par>
                              <p:par>
                                <p:cTn id="185" presetID="22" presetClass="entr" presetSubtype="4" fill="hold" grpId="0" nodeType="withEffect">
                                  <p:stCondLst>
                                    <p:cond delay="1000"/>
                                  </p:stCondLst>
                                  <p:childTnLst>
                                    <p:set>
                                      <p:cBhvr>
                                        <p:cTn id="186" dur="1" fill="hold">
                                          <p:stCondLst>
                                            <p:cond delay="0"/>
                                          </p:stCondLst>
                                        </p:cTn>
                                        <p:tgtEl>
                                          <p:spTgt spid="230"/>
                                        </p:tgtEl>
                                        <p:attrNameLst>
                                          <p:attrName>style.visibility</p:attrName>
                                        </p:attrNameLst>
                                      </p:cBhvr>
                                      <p:to>
                                        <p:strVal val="visible"/>
                                      </p:to>
                                    </p:set>
                                    <p:animEffect transition="in" filter="wipe(down)">
                                      <p:cBhvr>
                                        <p:cTn id="187" dur="250"/>
                                        <p:tgtEl>
                                          <p:spTgt spid="230"/>
                                        </p:tgtEl>
                                      </p:cBhvr>
                                    </p:animEffect>
                                  </p:childTnLst>
                                </p:cTn>
                              </p:par>
                              <p:par>
                                <p:cTn id="188" presetID="22" presetClass="entr" presetSubtype="1" fill="hold" grpId="0" nodeType="withEffect">
                                  <p:stCondLst>
                                    <p:cond delay="1100"/>
                                  </p:stCondLst>
                                  <p:childTnLst>
                                    <p:set>
                                      <p:cBhvr>
                                        <p:cTn id="189" dur="1" fill="hold">
                                          <p:stCondLst>
                                            <p:cond delay="0"/>
                                          </p:stCondLst>
                                        </p:cTn>
                                        <p:tgtEl>
                                          <p:spTgt spid="228"/>
                                        </p:tgtEl>
                                        <p:attrNameLst>
                                          <p:attrName>style.visibility</p:attrName>
                                        </p:attrNameLst>
                                      </p:cBhvr>
                                      <p:to>
                                        <p:strVal val="visible"/>
                                      </p:to>
                                    </p:set>
                                    <p:animEffect transition="in" filter="wipe(up)">
                                      <p:cBhvr>
                                        <p:cTn id="190" dur="250"/>
                                        <p:tgtEl>
                                          <p:spTgt spid="228"/>
                                        </p:tgtEl>
                                      </p:cBhvr>
                                    </p:animEffect>
                                  </p:childTnLst>
                                </p:cTn>
                              </p:par>
                              <p:par>
                                <p:cTn id="191" presetID="1" presetClass="entr" presetSubtype="0" fill="hold" grpId="0" nodeType="withEffect">
                                  <p:stCondLst>
                                    <p:cond delay="800"/>
                                  </p:stCondLst>
                                  <p:childTnLst>
                                    <p:set>
                                      <p:cBhvr>
                                        <p:cTn id="192" dur="1" fill="hold">
                                          <p:stCondLst>
                                            <p:cond delay="0"/>
                                          </p:stCondLst>
                                        </p:cTn>
                                        <p:tgtEl>
                                          <p:spTgt spid="277"/>
                                        </p:tgtEl>
                                        <p:attrNameLst>
                                          <p:attrName>style.visibility</p:attrName>
                                        </p:attrNameLst>
                                      </p:cBhvr>
                                      <p:to>
                                        <p:strVal val="visible"/>
                                      </p:to>
                                    </p:set>
                                  </p:childTnLst>
                                </p:cTn>
                              </p:par>
                              <p:par>
                                <p:cTn id="193" presetID="6" presetClass="emph" presetSubtype="0" accel="100000" autoRev="1" fill="hold" grpId="1" nodeType="withEffect">
                                  <p:stCondLst>
                                    <p:cond delay="300"/>
                                  </p:stCondLst>
                                  <p:childTnLst>
                                    <p:animScale>
                                      <p:cBhvr>
                                        <p:cTn id="194" dur="500" fill="hold"/>
                                        <p:tgtEl>
                                          <p:spTgt spid="277"/>
                                        </p:tgtEl>
                                      </p:cBhvr>
                                      <p:by x="0" y="0"/>
                                    </p:animScale>
                                  </p:childTnLst>
                                </p:cTn>
                              </p:par>
                              <p:par>
                                <p:cTn id="195" presetID="6" presetClass="emph" presetSubtype="0" decel="100000" fill="hold" grpId="2" nodeType="withEffect">
                                  <p:stCondLst>
                                    <p:cond delay="1000"/>
                                  </p:stCondLst>
                                  <p:childTnLst>
                                    <p:animScale>
                                      <p:cBhvr>
                                        <p:cTn id="196" dur="500" fill="hold"/>
                                        <p:tgtEl>
                                          <p:spTgt spid="277"/>
                                        </p:tgtEl>
                                      </p:cBhvr>
                                      <p:by x="90000" y="90000"/>
                                    </p:animScale>
                                  </p:childTnLst>
                                </p:cTn>
                              </p:par>
                              <p:par>
                                <p:cTn id="197" presetID="22" presetClass="entr" presetSubtype="4" fill="hold" grpId="0" nodeType="withEffect">
                                  <p:stCondLst>
                                    <p:cond delay="800"/>
                                  </p:stCondLst>
                                  <p:childTnLst>
                                    <p:set>
                                      <p:cBhvr>
                                        <p:cTn id="198" dur="1" fill="hold">
                                          <p:stCondLst>
                                            <p:cond delay="0"/>
                                          </p:stCondLst>
                                        </p:cTn>
                                        <p:tgtEl>
                                          <p:spTgt spid="208"/>
                                        </p:tgtEl>
                                        <p:attrNameLst>
                                          <p:attrName>style.visibility</p:attrName>
                                        </p:attrNameLst>
                                      </p:cBhvr>
                                      <p:to>
                                        <p:strVal val="visible"/>
                                      </p:to>
                                    </p:set>
                                    <p:animEffect transition="in" filter="wipe(down)">
                                      <p:cBhvr>
                                        <p:cTn id="199" dur="250"/>
                                        <p:tgtEl>
                                          <p:spTgt spid="208"/>
                                        </p:tgtEl>
                                      </p:cBhvr>
                                    </p:animEffect>
                                  </p:childTnLst>
                                </p:cTn>
                              </p:par>
                              <p:par>
                                <p:cTn id="200" presetID="1" presetClass="entr" presetSubtype="0" fill="hold" nodeType="withEffect">
                                  <p:stCondLst>
                                    <p:cond delay="700"/>
                                  </p:stCondLst>
                                  <p:childTnLst>
                                    <p:set>
                                      <p:cBhvr>
                                        <p:cTn id="201" dur="1" fill="hold">
                                          <p:stCondLst>
                                            <p:cond delay="0"/>
                                          </p:stCondLst>
                                        </p:cTn>
                                        <p:tgtEl>
                                          <p:spTgt spid="282"/>
                                        </p:tgtEl>
                                        <p:attrNameLst>
                                          <p:attrName>style.visibility</p:attrName>
                                        </p:attrNameLst>
                                      </p:cBhvr>
                                      <p:to>
                                        <p:strVal val="visible"/>
                                      </p:to>
                                    </p:set>
                                  </p:childTnLst>
                                </p:cTn>
                              </p:par>
                              <p:par>
                                <p:cTn id="202" presetID="6" presetClass="emph" presetSubtype="0" accel="100000" autoRev="1" fill="hold" nodeType="withEffect">
                                  <p:stCondLst>
                                    <p:cond delay="200"/>
                                  </p:stCondLst>
                                  <p:childTnLst>
                                    <p:animScale>
                                      <p:cBhvr>
                                        <p:cTn id="203" dur="500" fill="hold"/>
                                        <p:tgtEl>
                                          <p:spTgt spid="282"/>
                                        </p:tgtEl>
                                      </p:cBhvr>
                                      <p:by x="0" y="0"/>
                                    </p:animScale>
                                  </p:childTnLst>
                                </p:cTn>
                              </p:par>
                              <p:par>
                                <p:cTn id="204" presetID="6" presetClass="emph" presetSubtype="0" decel="100000" fill="hold" nodeType="withEffect">
                                  <p:stCondLst>
                                    <p:cond delay="900"/>
                                  </p:stCondLst>
                                  <p:childTnLst>
                                    <p:animScale>
                                      <p:cBhvr>
                                        <p:cTn id="205" dur="500" fill="hold"/>
                                        <p:tgtEl>
                                          <p:spTgt spid="282"/>
                                        </p:tgtEl>
                                      </p:cBhvr>
                                      <p:by x="90000" y="90000"/>
                                    </p:animScale>
                                  </p:childTnLst>
                                </p:cTn>
                              </p:par>
                              <p:par>
                                <p:cTn id="206" presetID="1" presetClass="entr" presetSubtype="0" fill="hold" nodeType="withEffect">
                                  <p:stCondLst>
                                    <p:cond delay="1000"/>
                                  </p:stCondLst>
                                  <p:childTnLst>
                                    <p:set>
                                      <p:cBhvr>
                                        <p:cTn id="207" dur="1" fill="hold">
                                          <p:stCondLst>
                                            <p:cond delay="0"/>
                                          </p:stCondLst>
                                        </p:cTn>
                                        <p:tgtEl>
                                          <p:spTgt spid="250"/>
                                        </p:tgtEl>
                                        <p:attrNameLst>
                                          <p:attrName>style.visibility</p:attrName>
                                        </p:attrNameLst>
                                      </p:cBhvr>
                                      <p:to>
                                        <p:strVal val="visible"/>
                                      </p:to>
                                    </p:set>
                                  </p:childTnLst>
                                </p:cTn>
                              </p:par>
                              <p:par>
                                <p:cTn id="208" presetID="6" presetClass="emph" presetSubtype="0" accel="100000" autoRev="1" fill="hold" nodeType="withEffect">
                                  <p:stCondLst>
                                    <p:cond delay="500"/>
                                  </p:stCondLst>
                                  <p:childTnLst>
                                    <p:animScale>
                                      <p:cBhvr>
                                        <p:cTn id="209" dur="500" fill="hold"/>
                                        <p:tgtEl>
                                          <p:spTgt spid="250"/>
                                        </p:tgtEl>
                                      </p:cBhvr>
                                      <p:by x="0" y="0"/>
                                    </p:animScale>
                                  </p:childTnLst>
                                </p:cTn>
                              </p:par>
                              <p:par>
                                <p:cTn id="210" presetID="6" presetClass="emph" presetSubtype="0" decel="100000" fill="hold" nodeType="withEffect">
                                  <p:stCondLst>
                                    <p:cond delay="1200"/>
                                  </p:stCondLst>
                                  <p:childTnLst>
                                    <p:animScale>
                                      <p:cBhvr>
                                        <p:cTn id="211" dur="500" fill="hold"/>
                                        <p:tgtEl>
                                          <p:spTgt spid="250"/>
                                        </p:tgtEl>
                                      </p:cBhvr>
                                      <p:by x="90000" y="90000"/>
                                    </p:animScale>
                                  </p:childTnLst>
                                </p:cTn>
                              </p:par>
                              <p:par>
                                <p:cTn id="212" presetID="1" presetClass="entr" presetSubtype="0" fill="hold" nodeType="withEffect">
                                  <p:stCondLst>
                                    <p:cond delay="1100"/>
                                  </p:stCondLst>
                                  <p:childTnLst>
                                    <p:set>
                                      <p:cBhvr>
                                        <p:cTn id="213" dur="1" fill="hold">
                                          <p:stCondLst>
                                            <p:cond delay="0"/>
                                          </p:stCondLst>
                                        </p:cTn>
                                        <p:tgtEl>
                                          <p:spTgt spid="278"/>
                                        </p:tgtEl>
                                        <p:attrNameLst>
                                          <p:attrName>style.visibility</p:attrName>
                                        </p:attrNameLst>
                                      </p:cBhvr>
                                      <p:to>
                                        <p:strVal val="visible"/>
                                      </p:to>
                                    </p:set>
                                  </p:childTnLst>
                                </p:cTn>
                              </p:par>
                              <p:par>
                                <p:cTn id="214" presetID="6" presetClass="emph" presetSubtype="0" accel="100000" autoRev="1" fill="hold" nodeType="withEffect">
                                  <p:stCondLst>
                                    <p:cond delay="600"/>
                                  </p:stCondLst>
                                  <p:childTnLst>
                                    <p:animScale>
                                      <p:cBhvr>
                                        <p:cTn id="215" dur="500" fill="hold"/>
                                        <p:tgtEl>
                                          <p:spTgt spid="278"/>
                                        </p:tgtEl>
                                      </p:cBhvr>
                                      <p:by x="0" y="0"/>
                                    </p:animScale>
                                  </p:childTnLst>
                                </p:cTn>
                              </p:par>
                              <p:par>
                                <p:cTn id="216" presetID="6" presetClass="emph" presetSubtype="0" decel="100000" fill="hold" nodeType="withEffect">
                                  <p:stCondLst>
                                    <p:cond delay="1300"/>
                                  </p:stCondLst>
                                  <p:childTnLst>
                                    <p:animScale>
                                      <p:cBhvr>
                                        <p:cTn id="217" dur="500" fill="hold"/>
                                        <p:tgtEl>
                                          <p:spTgt spid="27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243" grpId="0" animBg="1"/>
      <p:bldP spid="243" grpId="1" animBg="1"/>
      <p:bldP spid="243" grpId="2" animBg="1"/>
      <p:bldP spid="244" grpId="0" animBg="1"/>
      <p:bldP spid="244" grpId="1" animBg="1"/>
      <p:bldP spid="244" grpId="2" animBg="1"/>
      <p:bldP spid="245" grpId="0" animBg="1"/>
      <p:bldP spid="245" grpId="1" animBg="1"/>
      <p:bldP spid="245" grpId="2" animBg="1"/>
      <p:bldP spid="246" grpId="0" animBg="1"/>
      <p:bldP spid="246" grpId="1" animBg="1"/>
      <p:bldP spid="246" grpId="2" animBg="1"/>
      <p:bldP spid="247" grpId="0" animBg="1"/>
      <p:bldP spid="247" grpId="1" animBg="1"/>
      <p:bldP spid="247" grpId="2" animBg="1"/>
      <p:bldP spid="248" grpId="0" animBg="1"/>
      <p:bldP spid="248" grpId="1" animBg="1"/>
      <p:bldP spid="248" grpId="2" animBg="1"/>
      <p:bldP spid="277" grpId="0" animBg="1"/>
      <p:bldP spid="277" grpId="1" animBg="1"/>
      <p:bldP spid="277"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F36E-841C-9946-A084-A997FFA24F56}"/>
              </a:ext>
            </a:extLst>
          </p:cNvPr>
          <p:cNvSpPr>
            <a:spLocks noGrp="1"/>
          </p:cNvSpPr>
          <p:nvPr>
            <p:ph type="title"/>
          </p:nvPr>
        </p:nvSpPr>
        <p:spPr/>
        <p:txBody>
          <a:bodyPr/>
          <a:lstStyle/>
          <a:p>
            <a:pPr algn="ctr"/>
            <a:r>
              <a:rPr lang="en-US" dirty="0"/>
              <a:t>IT≠ OT</a:t>
            </a:r>
            <a:br>
              <a:rPr lang="he-IL" dirty="0"/>
            </a:br>
            <a:r>
              <a:rPr lang="en-US" dirty="0"/>
              <a:t>IT &amp; OT </a:t>
            </a:r>
            <a:r>
              <a:rPr lang="en-IL" dirty="0"/>
              <a:t>S</a:t>
            </a:r>
            <a:r>
              <a:rPr lang="en-US" dirty="0" err="1"/>
              <a:t>ecurity</a:t>
            </a:r>
            <a:r>
              <a:rPr lang="en-IL" dirty="0"/>
              <a:t> – A Different Mindset</a:t>
            </a:r>
            <a:endParaRPr lang="en-US" dirty="0"/>
          </a:p>
        </p:txBody>
      </p:sp>
      <p:sp>
        <p:nvSpPr>
          <p:cNvPr id="16" name="TextBox 15">
            <a:extLst>
              <a:ext uri="{FF2B5EF4-FFF2-40B4-BE49-F238E27FC236}">
                <a16:creationId xmlns:a16="http://schemas.microsoft.com/office/drawing/2014/main" id="{B35ACD10-8991-4A81-AEC3-D142BB4F39A2}"/>
              </a:ext>
            </a:extLst>
          </p:cNvPr>
          <p:cNvSpPr txBox="1"/>
          <p:nvPr/>
        </p:nvSpPr>
        <p:spPr>
          <a:xfrm>
            <a:off x="2234596" y="3555849"/>
            <a:ext cx="3170851" cy="313904"/>
          </a:xfrm>
          <a:prstGeom prst="rect">
            <a:avLst/>
          </a:prstGeom>
          <a:noFill/>
        </p:spPr>
        <p:txBody>
          <a:bodyPr wrap="none" lIns="0" tIns="0" rIns="0" bIns="0" rtlCol="0">
            <a:noAutofit/>
          </a:bodyPr>
          <a:lstStyle/>
          <a:p>
            <a:pPr algn="r" defTabSz="932563">
              <a:defRPr/>
            </a:pPr>
            <a:r>
              <a:rPr lang="en-US" sz="2040">
                <a:solidFill>
                  <a:srgbClr val="0078D4"/>
                </a:solidFill>
                <a:latin typeface="Segoe UI Semibold"/>
              </a:rPr>
              <a:t>IT Security</a:t>
            </a:r>
          </a:p>
        </p:txBody>
      </p:sp>
      <p:sp>
        <p:nvSpPr>
          <p:cNvPr id="17" name="TextBox 16">
            <a:extLst>
              <a:ext uri="{FF2B5EF4-FFF2-40B4-BE49-F238E27FC236}">
                <a16:creationId xmlns:a16="http://schemas.microsoft.com/office/drawing/2014/main" id="{8F470107-74CC-4E8F-BE01-9D3CAFCC1FBC}"/>
              </a:ext>
            </a:extLst>
          </p:cNvPr>
          <p:cNvSpPr txBox="1"/>
          <p:nvPr/>
        </p:nvSpPr>
        <p:spPr>
          <a:xfrm>
            <a:off x="2234596" y="4079561"/>
            <a:ext cx="3170851" cy="313904"/>
          </a:xfrm>
          <a:prstGeom prst="rect">
            <a:avLst/>
          </a:prstGeom>
          <a:noFill/>
        </p:spPr>
        <p:txBody>
          <a:bodyPr wrap="none" lIns="0" tIns="0" rIns="0" bIns="0" rtlCol="0">
            <a:noAutofit/>
          </a:bodyPr>
          <a:lstStyle/>
          <a:p>
            <a:pPr algn="r" defTabSz="932563">
              <a:defRPr/>
            </a:pPr>
            <a:r>
              <a:rPr lang="en-US" sz="1632">
                <a:solidFill>
                  <a:srgbClr val="000000"/>
                </a:solidFill>
                <a:latin typeface="Segoe UI"/>
              </a:rPr>
              <a:t>Data confidentiality &amp; privacy</a:t>
            </a:r>
          </a:p>
        </p:txBody>
      </p:sp>
      <p:sp>
        <p:nvSpPr>
          <p:cNvPr id="18" name="TextBox 17">
            <a:extLst>
              <a:ext uri="{FF2B5EF4-FFF2-40B4-BE49-F238E27FC236}">
                <a16:creationId xmlns:a16="http://schemas.microsoft.com/office/drawing/2014/main" id="{E4FD382C-EE97-4DCF-BB8F-7AD419D74481}"/>
              </a:ext>
            </a:extLst>
          </p:cNvPr>
          <p:cNvSpPr txBox="1"/>
          <p:nvPr/>
        </p:nvSpPr>
        <p:spPr>
          <a:xfrm>
            <a:off x="2234596" y="4603274"/>
            <a:ext cx="3170851" cy="313904"/>
          </a:xfrm>
          <a:prstGeom prst="rect">
            <a:avLst/>
          </a:prstGeom>
          <a:noFill/>
        </p:spPr>
        <p:txBody>
          <a:bodyPr wrap="none" lIns="0" tIns="0" rIns="0" bIns="0" rtlCol="0">
            <a:noAutofit/>
          </a:bodyPr>
          <a:lstStyle/>
          <a:p>
            <a:pPr algn="r" defTabSz="932563">
              <a:defRPr/>
            </a:pPr>
            <a:r>
              <a:rPr lang="en-IL" sz="1632" dirty="0">
                <a:solidFill>
                  <a:srgbClr val="000000"/>
                </a:solidFill>
                <a:latin typeface="Segoe UI"/>
              </a:rPr>
              <a:t>Based on s</a:t>
            </a:r>
            <a:r>
              <a:rPr lang="pt-BR" sz="1632" dirty="0">
                <a:solidFill>
                  <a:srgbClr val="000000"/>
                </a:solidFill>
                <a:latin typeface="Segoe UI"/>
              </a:rPr>
              <a:t>tandard protocols &amp; devices </a:t>
            </a:r>
          </a:p>
        </p:txBody>
      </p:sp>
      <p:sp>
        <p:nvSpPr>
          <p:cNvPr id="21" name="TextBox 20">
            <a:extLst>
              <a:ext uri="{FF2B5EF4-FFF2-40B4-BE49-F238E27FC236}">
                <a16:creationId xmlns:a16="http://schemas.microsoft.com/office/drawing/2014/main" id="{AB18221D-9FD3-4AEF-A8EC-34273FC2A408}"/>
              </a:ext>
            </a:extLst>
          </p:cNvPr>
          <p:cNvSpPr txBox="1"/>
          <p:nvPr/>
        </p:nvSpPr>
        <p:spPr>
          <a:xfrm>
            <a:off x="2234596" y="5125232"/>
            <a:ext cx="3170851" cy="313904"/>
          </a:xfrm>
          <a:prstGeom prst="rect">
            <a:avLst/>
          </a:prstGeom>
          <a:noFill/>
        </p:spPr>
        <p:txBody>
          <a:bodyPr wrap="none" lIns="0" tIns="0" rIns="0" bIns="0" rtlCol="0">
            <a:noAutofit/>
          </a:bodyPr>
          <a:lstStyle/>
          <a:p>
            <a:pPr algn="r" defTabSz="932563">
              <a:defRPr/>
            </a:pPr>
            <a:r>
              <a:rPr lang="en-US" sz="1632" dirty="0">
                <a:solidFill>
                  <a:srgbClr val="000000"/>
                </a:solidFill>
                <a:latin typeface="Segoe UI"/>
              </a:rPr>
              <a:t>High levels of connectivity</a:t>
            </a:r>
          </a:p>
        </p:txBody>
      </p:sp>
      <p:sp>
        <p:nvSpPr>
          <p:cNvPr id="20" name="TextBox 19">
            <a:extLst>
              <a:ext uri="{FF2B5EF4-FFF2-40B4-BE49-F238E27FC236}">
                <a16:creationId xmlns:a16="http://schemas.microsoft.com/office/drawing/2014/main" id="{8A8A2FBE-4A68-4230-9C79-1F6FFD307B66}"/>
              </a:ext>
            </a:extLst>
          </p:cNvPr>
          <p:cNvSpPr txBox="1"/>
          <p:nvPr/>
        </p:nvSpPr>
        <p:spPr>
          <a:xfrm>
            <a:off x="2234596" y="5650698"/>
            <a:ext cx="3170851" cy="313904"/>
          </a:xfrm>
          <a:prstGeom prst="rect">
            <a:avLst/>
          </a:prstGeom>
          <a:noFill/>
        </p:spPr>
        <p:txBody>
          <a:bodyPr wrap="none" lIns="0" tIns="0" rIns="0" bIns="0" rtlCol="0">
            <a:noAutofit/>
          </a:bodyPr>
          <a:lstStyle/>
          <a:p>
            <a:pPr algn="r" defTabSz="932563">
              <a:defRPr/>
            </a:pPr>
            <a:r>
              <a:rPr lang="en-US" sz="1632" dirty="0">
                <a:solidFill>
                  <a:srgbClr val="000000"/>
                </a:solidFill>
                <a:latin typeface="Segoe UI"/>
              </a:rPr>
              <a:t>Multiple layers of controls &amp; telemetry</a:t>
            </a:r>
          </a:p>
        </p:txBody>
      </p:sp>
      <p:sp>
        <p:nvSpPr>
          <p:cNvPr id="24" name="TextBox 23">
            <a:extLst>
              <a:ext uri="{FF2B5EF4-FFF2-40B4-BE49-F238E27FC236}">
                <a16:creationId xmlns:a16="http://schemas.microsoft.com/office/drawing/2014/main" id="{A9154F4F-F838-40D0-9A1A-DAAC61097DE5}"/>
              </a:ext>
            </a:extLst>
          </p:cNvPr>
          <p:cNvSpPr txBox="1"/>
          <p:nvPr/>
        </p:nvSpPr>
        <p:spPr>
          <a:xfrm>
            <a:off x="7031027" y="3555849"/>
            <a:ext cx="3170851" cy="313904"/>
          </a:xfrm>
          <a:prstGeom prst="rect">
            <a:avLst/>
          </a:prstGeom>
          <a:noFill/>
        </p:spPr>
        <p:txBody>
          <a:bodyPr wrap="none" lIns="0" tIns="0" rIns="0" bIns="0" rtlCol="0">
            <a:noAutofit/>
          </a:bodyPr>
          <a:lstStyle/>
          <a:p>
            <a:pPr defTabSz="932563">
              <a:defRPr/>
            </a:pPr>
            <a:r>
              <a:rPr lang="en-US" sz="2040">
                <a:solidFill>
                  <a:srgbClr val="0078D4"/>
                </a:solidFill>
                <a:latin typeface="Segoe UI Semibold"/>
              </a:rPr>
              <a:t>OT Security</a:t>
            </a:r>
          </a:p>
        </p:txBody>
      </p:sp>
      <p:sp>
        <p:nvSpPr>
          <p:cNvPr id="25" name="TextBox 24">
            <a:extLst>
              <a:ext uri="{FF2B5EF4-FFF2-40B4-BE49-F238E27FC236}">
                <a16:creationId xmlns:a16="http://schemas.microsoft.com/office/drawing/2014/main" id="{7D18EB48-4239-446B-889B-DFC5C30DCFEC}"/>
              </a:ext>
            </a:extLst>
          </p:cNvPr>
          <p:cNvSpPr txBox="1"/>
          <p:nvPr/>
        </p:nvSpPr>
        <p:spPr>
          <a:xfrm>
            <a:off x="7031027" y="4079561"/>
            <a:ext cx="3170851" cy="313904"/>
          </a:xfrm>
          <a:prstGeom prst="rect">
            <a:avLst/>
          </a:prstGeom>
          <a:noFill/>
        </p:spPr>
        <p:txBody>
          <a:bodyPr wrap="none" lIns="0" tIns="0" rIns="0" bIns="0" rtlCol="0">
            <a:noAutofit/>
          </a:bodyPr>
          <a:lstStyle/>
          <a:p>
            <a:pPr defTabSz="932563">
              <a:defRPr/>
            </a:pPr>
            <a:r>
              <a:rPr lang="en-IL" sz="1632" dirty="0">
                <a:solidFill>
                  <a:srgbClr val="000000"/>
                </a:solidFill>
                <a:latin typeface="Segoe UI"/>
              </a:rPr>
              <a:t>Focus on s</a:t>
            </a:r>
            <a:r>
              <a:rPr lang="en-US" sz="1632" dirty="0" err="1">
                <a:solidFill>
                  <a:srgbClr val="000000"/>
                </a:solidFill>
                <a:latin typeface="Segoe UI"/>
              </a:rPr>
              <a:t>afety</a:t>
            </a:r>
            <a:r>
              <a:rPr lang="en-US" sz="1632" dirty="0">
                <a:solidFill>
                  <a:srgbClr val="000000"/>
                </a:solidFill>
                <a:latin typeface="Segoe UI"/>
              </a:rPr>
              <a:t> &amp; availability</a:t>
            </a:r>
          </a:p>
        </p:txBody>
      </p:sp>
      <p:sp>
        <p:nvSpPr>
          <p:cNvPr id="26" name="TextBox 25">
            <a:extLst>
              <a:ext uri="{FF2B5EF4-FFF2-40B4-BE49-F238E27FC236}">
                <a16:creationId xmlns:a16="http://schemas.microsoft.com/office/drawing/2014/main" id="{9A697D40-BD25-40B2-B668-8BBEF2D12EA5}"/>
              </a:ext>
            </a:extLst>
          </p:cNvPr>
          <p:cNvSpPr txBox="1"/>
          <p:nvPr/>
        </p:nvSpPr>
        <p:spPr>
          <a:xfrm>
            <a:off x="7031027" y="4603274"/>
            <a:ext cx="3170851" cy="313904"/>
          </a:xfrm>
          <a:prstGeom prst="rect">
            <a:avLst/>
          </a:prstGeom>
          <a:noFill/>
        </p:spPr>
        <p:txBody>
          <a:bodyPr wrap="none" lIns="0" tIns="0" rIns="0" bIns="0" rtlCol="0">
            <a:noAutofit/>
          </a:bodyPr>
          <a:lstStyle/>
          <a:p>
            <a:pPr defTabSz="932563">
              <a:defRPr/>
            </a:pPr>
            <a:r>
              <a:rPr lang="en-US" sz="1632" spc="-51" dirty="0">
                <a:solidFill>
                  <a:srgbClr val="000000"/>
                </a:solidFill>
                <a:latin typeface="Segoe UI"/>
              </a:rPr>
              <a:t>Specialized protocols, devices &amp; legacy OS platforms </a:t>
            </a:r>
          </a:p>
        </p:txBody>
      </p:sp>
      <p:sp>
        <p:nvSpPr>
          <p:cNvPr id="29" name="TextBox 28">
            <a:extLst>
              <a:ext uri="{FF2B5EF4-FFF2-40B4-BE49-F238E27FC236}">
                <a16:creationId xmlns:a16="http://schemas.microsoft.com/office/drawing/2014/main" id="{B4B2F947-F73F-4F44-A63F-491BF0D5915D}"/>
              </a:ext>
            </a:extLst>
          </p:cNvPr>
          <p:cNvSpPr txBox="1"/>
          <p:nvPr/>
        </p:nvSpPr>
        <p:spPr>
          <a:xfrm>
            <a:off x="7031027" y="5125232"/>
            <a:ext cx="3170851" cy="313904"/>
          </a:xfrm>
          <a:prstGeom prst="rect">
            <a:avLst/>
          </a:prstGeom>
          <a:noFill/>
        </p:spPr>
        <p:txBody>
          <a:bodyPr wrap="none" lIns="0" tIns="0" rIns="0" bIns="0" rtlCol="0">
            <a:noAutofit/>
          </a:bodyPr>
          <a:lstStyle/>
          <a:p>
            <a:pPr defTabSz="932563">
              <a:defRPr/>
            </a:pPr>
            <a:r>
              <a:rPr lang="en-US" sz="1632" dirty="0">
                <a:solidFill>
                  <a:srgbClr val="000000"/>
                </a:solidFill>
                <a:latin typeface="Segoe UI"/>
              </a:rPr>
              <a:t>Traditionally air-gapped</a:t>
            </a:r>
          </a:p>
        </p:txBody>
      </p:sp>
      <p:sp>
        <p:nvSpPr>
          <p:cNvPr id="28" name="TextBox 27">
            <a:extLst>
              <a:ext uri="{FF2B5EF4-FFF2-40B4-BE49-F238E27FC236}">
                <a16:creationId xmlns:a16="http://schemas.microsoft.com/office/drawing/2014/main" id="{EDB92236-7782-4051-8D92-30887582E5C2}"/>
              </a:ext>
            </a:extLst>
          </p:cNvPr>
          <p:cNvSpPr txBox="1"/>
          <p:nvPr/>
        </p:nvSpPr>
        <p:spPr>
          <a:xfrm>
            <a:off x="7031027" y="5650698"/>
            <a:ext cx="3170851" cy="313904"/>
          </a:xfrm>
          <a:prstGeom prst="rect">
            <a:avLst/>
          </a:prstGeom>
          <a:noFill/>
        </p:spPr>
        <p:txBody>
          <a:bodyPr wrap="none" lIns="0" tIns="0" rIns="0" bIns="0" rtlCol="0">
            <a:noAutofit/>
          </a:bodyPr>
          <a:lstStyle/>
          <a:p>
            <a:pPr defTabSz="932563">
              <a:defRPr/>
            </a:pPr>
            <a:r>
              <a:rPr lang="en-US" sz="1632" dirty="0">
                <a:solidFill>
                  <a:srgbClr val="000000"/>
                </a:solidFill>
                <a:latin typeface="Segoe UI"/>
              </a:rPr>
              <a:t>Little or no visibility into IoT/OT risk</a:t>
            </a:r>
          </a:p>
        </p:txBody>
      </p:sp>
      <p:pic>
        <p:nvPicPr>
          <p:cNvPr id="35" name="Picture 34">
            <a:extLst>
              <a:ext uri="{FF2B5EF4-FFF2-40B4-BE49-F238E27FC236}">
                <a16:creationId xmlns:a16="http://schemas.microsoft.com/office/drawing/2014/main" id="{6F0EA6BF-BA3F-44AC-9C73-D9191E72465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984" b="29349"/>
          <a:stretch/>
        </p:blipFill>
        <p:spPr>
          <a:xfrm>
            <a:off x="6841055" y="1577243"/>
            <a:ext cx="1619126" cy="1619126"/>
          </a:xfrm>
          <a:prstGeom prst="ellipse">
            <a:avLst/>
          </a:prstGeom>
          <a:effectLst>
            <a:outerShdw blurRad="190500" dist="38100" dir="2700000" algn="tl" rotWithShape="0">
              <a:prstClr val="black">
                <a:alpha val="30000"/>
              </a:prstClr>
            </a:outerShdw>
          </a:effectLst>
        </p:spPr>
      </p:pic>
      <p:pic>
        <p:nvPicPr>
          <p:cNvPr id="33" name="Picture 32">
            <a:extLst>
              <a:ext uri="{FF2B5EF4-FFF2-40B4-BE49-F238E27FC236}">
                <a16:creationId xmlns:a16="http://schemas.microsoft.com/office/drawing/2014/main" id="{CC95753B-EE23-4CC3-8B6F-701304D196A0}"/>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6654" r="16654"/>
          <a:stretch/>
        </p:blipFill>
        <p:spPr>
          <a:xfrm>
            <a:off x="3976296" y="1577243"/>
            <a:ext cx="1619126" cy="1619126"/>
          </a:xfrm>
          <a:prstGeom prst="ellipse">
            <a:avLst/>
          </a:prstGeom>
          <a:effectLst>
            <a:outerShdw blurRad="190500" dist="38100" dir="2700000" algn="tl" rotWithShape="0">
              <a:prstClr val="black">
                <a:alpha val="30000"/>
              </a:prstClr>
            </a:outerShdw>
          </a:effectLst>
        </p:spPr>
      </p:pic>
    </p:spTree>
    <p:extLst>
      <p:ext uri="{BB962C8B-B14F-4D97-AF65-F5344CB8AC3E}">
        <p14:creationId xmlns:p14="http://schemas.microsoft.com/office/powerpoint/2010/main" val="3570256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1.45833E-6 2.96296E-6 L -1.45833E-6 0.02245 " pathEditMode="relative" rAng="0" ptsTypes="AA">
                                      <p:cBhvr>
                                        <p:cTn id="9" dur="750" spd="-100000" fill="hold"/>
                                        <p:tgtEl>
                                          <p:spTgt spid="17"/>
                                        </p:tgtEl>
                                        <p:attrNameLst>
                                          <p:attrName>ppt_x</p:attrName>
                                          <p:attrName>ppt_y</p:attrName>
                                        </p:attrNameLst>
                                      </p:cBhvr>
                                      <p:rCtr x="0" y="1111"/>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0"/>
                                  </p:stCondLst>
                                  <p:childTnLst>
                                    <p:animMotion origin="layout" path="M -1.45833E-6 2.96296E-6 L -1.45833E-6 0.02245 " pathEditMode="relative" rAng="0" ptsTypes="AA">
                                      <p:cBhvr>
                                        <p:cTn id="14" dur="750" spd="-100000" fill="hold"/>
                                        <p:tgtEl>
                                          <p:spTgt spid="25"/>
                                        </p:tgtEl>
                                        <p:attrNameLst>
                                          <p:attrName>ppt_x</p:attrName>
                                          <p:attrName>ppt_y</p:attrName>
                                        </p:attrNameLst>
                                      </p:cBhvr>
                                      <p:rCtr x="0" y="111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42" presetClass="path" presetSubtype="0" decel="100000" fill="hold" grpId="1" nodeType="withEffect">
                                  <p:stCondLst>
                                    <p:cond delay="0"/>
                                  </p:stCondLst>
                                  <p:childTnLst>
                                    <p:animMotion origin="layout" path="M -1.45833E-6 2.96296E-6 L -1.45833E-6 0.02245 " pathEditMode="relative" rAng="0" ptsTypes="AA">
                                      <p:cBhvr>
                                        <p:cTn id="21" dur="750" spd="-100000" fill="hold"/>
                                        <p:tgtEl>
                                          <p:spTgt spid="18"/>
                                        </p:tgtEl>
                                        <p:attrNameLst>
                                          <p:attrName>ppt_x</p:attrName>
                                          <p:attrName>ppt_y</p:attrName>
                                        </p:attrNameLst>
                                      </p:cBhvr>
                                      <p:rCtr x="0" y="1111"/>
                                    </p:animMotion>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42" presetClass="path" presetSubtype="0" decel="100000" fill="hold" grpId="1" nodeType="withEffect">
                                  <p:stCondLst>
                                    <p:cond delay="0"/>
                                  </p:stCondLst>
                                  <p:childTnLst>
                                    <p:animMotion origin="layout" path="M -1.45833E-6 2.96296E-6 L -1.45833E-6 0.02245 " pathEditMode="relative" rAng="0" ptsTypes="AA">
                                      <p:cBhvr>
                                        <p:cTn id="26" dur="750" spd="-100000" fill="hold"/>
                                        <p:tgtEl>
                                          <p:spTgt spid="26"/>
                                        </p:tgtEl>
                                        <p:attrNameLst>
                                          <p:attrName>ppt_x</p:attrName>
                                          <p:attrName>ppt_y</p:attrName>
                                        </p:attrNameLst>
                                      </p:cBhvr>
                                      <p:rCtr x="0" y="1111"/>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42" presetClass="path" presetSubtype="0" decel="100000" fill="hold" grpId="1" nodeType="withEffect">
                                  <p:stCondLst>
                                    <p:cond delay="0"/>
                                  </p:stCondLst>
                                  <p:childTnLst>
                                    <p:animMotion origin="layout" path="M -1.45833E-6 -2.59259E-6 L -1.45833E-6 0.02246 " pathEditMode="relative" rAng="0" ptsTypes="AA">
                                      <p:cBhvr>
                                        <p:cTn id="33" dur="750" spd="-100000" fill="hold"/>
                                        <p:tgtEl>
                                          <p:spTgt spid="21"/>
                                        </p:tgtEl>
                                        <p:attrNameLst>
                                          <p:attrName>ppt_x</p:attrName>
                                          <p:attrName>ppt_y</p:attrName>
                                        </p:attrNameLst>
                                      </p:cBhvr>
                                      <p:rCtr x="0" y="1111"/>
                                    </p:animMotion>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42" presetClass="path" presetSubtype="0" decel="100000" fill="hold" grpId="1" nodeType="withEffect">
                                  <p:stCondLst>
                                    <p:cond delay="0"/>
                                  </p:stCondLst>
                                  <p:childTnLst>
                                    <p:animMotion origin="layout" path="M 1.45833E-6 -2.59259E-6 L 1.45833E-6 0.02246 " pathEditMode="relative" rAng="0" ptsTypes="AA">
                                      <p:cBhvr>
                                        <p:cTn id="38" dur="750" spd="-100000" fill="hold"/>
                                        <p:tgtEl>
                                          <p:spTgt spid="29"/>
                                        </p:tgtEl>
                                        <p:attrNameLst>
                                          <p:attrName>ppt_x</p:attrName>
                                          <p:attrName>ppt_y</p:attrName>
                                        </p:attrNameLst>
                                      </p:cBhvr>
                                      <p:rCtr x="0" y="1111"/>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42" presetClass="path" presetSubtype="0" decel="100000" fill="hold" grpId="1" nodeType="withEffect">
                                  <p:stCondLst>
                                    <p:cond delay="0"/>
                                  </p:stCondLst>
                                  <p:childTnLst>
                                    <p:animMotion origin="layout" path="M -1.45833E-6 2.96296E-6 L -1.45833E-6 0.02245 " pathEditMode="relative" rAng="0" ptsTypes="AA">
                                      <p:cBhvr>
                                        <p:cTn id="45" dur="750" spd="-100000" fill="hold"/>
                                        <p:tgtEl>
                                          <p:spTgt spid="20"/>
                                        </p:tgtEl>
                                        <p:attrNameLst>
                                          <p:attrName>ppt_x</p:attrName>
                                          <p:attrName>ppt_y</p:attrName>
                                        </p:attrNameLst>
                                      </p:cBhvr>
                                      <p:rCtr x="0" y="1111"/>
                                    </p:animMotion>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42" presetClass="path" presetSubtype="0" decel="100000" fill="hold" grpId="1" nodeType="withEffect">
                                  <p:stCondLst>
                                    <p:cond delay="0"/>
                                  </p:stCondLst>
                                  <p:childTnLst>
                                    <p:animMotion origin="layout" path="M -1.45833E-6 2.96296E-6 L -1.45833E-6 0.02245 " pathEditMode="relative" rAng="0" ptsTypes="AA">
                                      <p:cBhvr>
                                        <p:cTn id="50" dur="750" spd="-100000" fill="hold"/>
                                        <p:tgtEl>
                                          <p:spTgt spid="28"/>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21" grpId="0"/>
      <p:bldP spid="21" grpId="1"/>
      <p:bldP spid="20" grpId="0"/>
      <p:bldP spid="20" grpId="1"/>
      <p:bldP spid="25" grpId="0"/>
      <p:bldP spid="25" grpId="1"/>
      <p:bldP spid="26" grpId="0"/>
      <p:bldP spid="26" grpId="1"/>
      <p:bldP spid="29" grpId="0"/>
      <p:bldP spid="29"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IL" dirty="0"/>
              <a:t>Events that Affect IoT/OT Networks</a:t>
            </a:r>
            <a:endParaRPr lang="en-US" dirty="0"/>
          </a:p>
        </p:txBody>
      </p:sp>
      <p:sp>
        <p:nvSpPr>
          <p:cNvPr id="34" name="Shape">
            <a:extLst>
              <a:ext uri="{FF2B5EF4-FFF2-40B4-BE49-F238E27FC236}">
                <a16:creationId xmlns:a16="http://schemas.microsoft.com/office/drawing/2014/main" id="{59C81729-647A-4B8F-9A94-98A5E6F3AC9F}"/>
              </a:ext>
            </a:extLst>
          </p:cNvPr>
          <p:cNvSpPr/>
          <p:nvPr/>
        </p:nvSpPr>
        <p:spPr>
          <a:xfrm>
            <a:off x="4422643" y="3157173"/>
            <a:ext cx="2744162" cy="2744163"/>
          </a:xfrm>
          <a:custGeom>
            <a:avLst/>
            <a:gdLst/>
            <a:ahLst/>
            <a:cxnLst>
              <a:cxn ang="0">
                <a:pos x="wd2" y="hd2"/>
              </a:cxn>
              <a:cxn ang="5400000">
                <a:pos x="wd2" y="hd2"/>
              </a:cxn>
              <a:cxn ang="10800000">
                <a:pos x="wd2" y="hd2"/>
              </a:cxn>
              <a:cxn ang="16200000">
                <a:pos x="wd2" y="hd2"/>
              </a:cxn>
            </a:cxnLst>
            <a:rect l="0" t="0" r="r" b="b"/>
            <a:pathLst>
              <a:path w="21600" h="21600" extrusionOk="0">
                <a:moveTo>
                  <a:pt x="9209" y="756"/>
                </a:moveTo>
                <a:lnTo>
                  <a:pt x="8906" y="2581"/>
                </a:lnTo>
                <a:cubicBezTo>
                  <a:pt x="8857" y="2869"/>
                  <a:pt x="8650" y="3101"/>
                  <a:pt x="8373" y="3190"/>
                </a:cubicBezTo>
                <a:cubicBezTo>
                  <a:pt x="7945" y="3327"/>
                  <a:pt x="7533" y="3500"/>
                  <a:pt x="7140" y="3704"/>
                </a:cubicBezTo>
                <a:cubicBezTo>
                  <a:pt x="6880" y="3839"/>
                  <a:pt x="6566" y="3822"/>
                  <a:pt x="6328" y="3651"/>
                </a:cubicBezTo>
                <a:lnTo>
                  <a:pt x="4820" y="2573"/>
                </a:lnTo>
                <a:cubicBezTo>
                  <a:pt x="4459" y="2314"/>
                  <a:pt x="4027" y="2304"/>
                  <a:pt x="3784" y="2546"/>
                </a:cubicBezTo>
                <a:lnTo>
                  <a:pt x="2544" y="3786"/>
                </a:lnTo>
                <a:cubicBezTo>
                  <a:pt x="2301" y="4030"/>
                  <a:pt x="2312" y="4461"/>
                  <a:pt x="2570" y="4822"/>
                </a:cubicBezTo>
                <a:lnTo>
                  <a:pt x="3650" y="6334"/>
                </a:lnTo>
                <a:cubicBezTo>
                  <a:pt x="3820" y="6572"/>
                  <a:pt x="3838" y="6884"/>
                  <a:pt x="3703" y="7144"/>
                </a:cubicBezTo>
                <a:cubicBezTo>
                  <a:pt x="3500" y="7536"/>
                  <a:pt x="3328" y="7947"/>
                  <a:pt x="3192" y="8373"/>
                </a:cubicBezTo>
                <a:cubicBezTo>
                  <a:pt x="3103" y="8651"/>
                  <a:pt x="2870" y="8859"/>
                  <a:pt x="2582" y="8907"/>
                </a:cubicBezTo>
                <a:lnTo>
                  <a:pt x="752" y="9211"/>
                </a:lnTo>
                <a:cubicBezTo>
                  <a:pt x="314" y="9284"/>
                  <a:pt x="0" y="9581"/>
                  <a:pt x="0" y="9925"/>
                </a:cubicBezTo>
                <a:lnTo>
                  <a:pt x="0" y="11679"/>
                </a:lnTo>
                <a:cubicBezTo>
                  <a:pt x="0" y="12023"/>
                  <a:pt x="314" y="12320"/>
                  <a:pt x="752" y="12393"/>
                </a:cubicBezTo>
                <a:lnTo>
                  <a:pt x="2582" y="12697"/>
                </a:lnTo>
                <a:cubicBezTo>
                  <a:pt x="2870" y="12746"/>
                  <a:pt x="3103" y="12953"/>
                  <a:pt x="3192" y="13231"/>
                </a:cubicBezTo>
                <a:cubicBezTo>
                  <a:pt x="3328" y="13658"/>
                  <a:pt x="3500" y="14068"/>
                  <a:pt x="3703" y="14460"/>
                </a:cubicBezTo>
                <a:cubicBezTo>
                  <a:pt x="3837" y="14720"/>
                  <a:pt x="3820" y="15033"/>
                  <a:pt x="3650" y="15271"/>
                </a:cubicBezTo>
                <a:lnTo>
                  <a:pt x="2570" y="16782"/>
                </a:lnTo>
                <a:cubicBezTo>
                  <a:pt x="2311" y="17143"/>
                  <a:pt x="2301" y="17575"/>
                  <a:pt x="2544" y="17818"/>
                </a:cubicBezTo>
                <a:lnTo>
                  <a:pt x="3784" y="19058"/>
                </a:lnTo>
                <a:cubicBezTo>
                  <a:pt x="4028" y="19301"/>
                  <a:pt x="4459" y="19290"/>
                  <a:pt x="4820" y="19031"/>
                </a:cubicBezTo>
                <a:lnTo>
                  <a:pt x="6328" y="17953"/>
                </a:lnTo>
                <a:cubicBezTo>
                  <a:pt x="6567" y="17782"/>
                  <a:pt x="6880" y="17765"/>
                  <a:pt x="7140" y="17901"/>
                </a:cubicBezTo>
                <a:cubicBezTo>
                  <a:pt x="7533" y="18105"/>
                  <a:pt x="7945" y="18277"/>
                  <a:pt x="8373" y="18414"/>
                </a:cubicBezTo>
                <a:cubicBezTo>
                  <a:pt x="8651" y="18503"/>
                  <a:pt x="8858" y="18736"/>
                  <a:pt x="8906" y="19024"/>
                </a:cubicBezTo>
                <a:lnTo>
                  <a:pt x="9209" y="20848"/>
                </a:lnTo>
                <a:cubicBezTo>
                  <a:pt x="9282" y="21286"/>
                  <a:pt x="9579" y="21600"/>
                  <a:pt x="9923" y="21600"/>
                </a:cubicBezTo>
                <a:lnTo>
                  <a:pt x="11677" y="21600"/>
                </a:lnTo>
                <a:cubicBezTo>
                  <a:pt x="12021" y="21600"/>
                  <a:pt x="12318" y="21286"/>
                  <a:pt x="12391" y="20848"/>
                </a:cubicBezTo>
                <a:lnTo>
                  <a:pt x="12693" y="19029"/>
                </a:lnTo>
                <a:cubicBezTo>
                  <a:pt x="12741" y="18740"/>
                  <a:pt x="12949" y="18508"/>
                  <a:pt x="13228" y="18419"/>
                </a:cubicBezTo>
                <a:cubicBezTo>
                  <a:pt x="13658" y="18281"/>
                  <a:pt x="14073" y="18108"/>
                  <a:pt x="14469" y="17904"/>
                </a:cubicBezTo>
                <a:cubicBezTo>
                  <a:pt x="14729" y="17769"/>
                  <a:pt x="15041" y="17786"/>
                  <a:pt x="15279" y="17956"/>
                </a:cubicBezTo>
                <a:lnTo>
                  <a:pt x="16780" y="19029"/>
                </a:lnTo>
                <a:cubicBezTo>
                  <a:pt x="17141" y="19288"/>
                  <a:pt x="17573" y="19298"/>
                  <a:pt x="17817" y="19056"/>
                </a:cubicBezTo>
                <a:lnTo>
                  <a:pt x="19057" y="17816"/>
                </a:lnTo>
                <a:cubicBezTo>
                  <a:pt x="19300" y="17572"/>
                  <a:pt x="19289" y="17141"/>
                  <a:pt x="19030" y="16780"/>
                </a:cubicBezTo>
                <a:lnTo>
                  <a:pt x="17959" y="15282"/>
                </a:lnTo>
                <a:cubicBezTo>
                  <a:pt x="17788" y="15043"/>
                  <a:pt x="17772" y="14731"/>
                  <a:pt x="17907" y="14471"/>
                </a:cubicBezTo>
                <a:cubicBezTo>
                  <a:pt x="18113" y="14074"/>
                  <a:pt x="18286" y="13658"/>
                  <a:pt x="18425" y="13226"/>
                </a:cubicBezTo>
                <a:cubicBezTo>
                  <a:pt x="18514" y="12948"/>
                  <a:pt x="18747" y="12739"/>
                  <a:pt x="19035" y="12692"/>
                </a:cubicBezTo>
                <a:lnTo>
                  <a:pt x="20848" y="12391"/>
                </a:lnTo>
                <a:cubicBezTo>
                  <a:pt x="21286" y="12318"/>
                  <a:pt x="21600" y="12021"/>
                  <a:pt x="21600" y="11677"/>
                </a:cubicBezTo>
                <a:lnTo>
                  <a:pt x="21600" y="9923"/>
                </a:lnTo>
                <a:cubicBezTo>
                  <a:pt x="21600" y="9579"/>
                  <a:pt x="21286" y="9282"/>
                  <a:pt x="20848" y="9209"/>
                </a:cubicBezTo>
                <a:lnTo>
                  <a:pt x="19035" y="8908"/>
                </a:lnTo>
                <a:cubicBezTo>
                  <a:pt x="18747" y="8860"/>
                  <a:pt x="18514" y="8652"/>
                  <a:pt x="18425" y="8374"/>
                </a:cubicBezTo>
                <a:cubicBezTo>
                  <a:pt x="18286" y="7942"/>
                  <a:pt x="18112" y="7526"/>
                  <a:pt x="17907" y="7129"/>
                </a:cubicBezTo>
                <a:cubicBezTo>
                  <a:pt x="17772" y="6869"/>
                  <a:pt x="17788" y="6556"/>
                  <a:pt x="17959" y="6318"/>
                </a:cubicBezTo>
                <a:lnTo>
                  <a:pt x="19030" y="4820"/>
                </a:lnTo>
                <a:cubicBezTo>
                  <a:pt x="19289" y="4459"/>
                  <a:pt x="19299" y="4027"/>
                  <a:pt x="19057" y="3784"/>
                </a:cubicBezTo>
                <a:lnTo>
                  <a:pt x="17817" y="2544"/>
                </a:lnTo>
                <a:cubicBezTo>
                  <a:pt x="17573" y="2301"/>
                  <a:pt x="17142" y="2312"/>
                  <a:pt x="16780" y="2571"/>
                </a:cubicBezTo>
                <a:lnTo>
                  <a:pt x="15279" y="3644"/>
                </a:lnTo>
                <a:cubicBezTo>
                  <a:pt x="15041" y="3814"/>
                  <a:pt x="14729" y="3832"/>
                  <a:pt x="14469" y="3696"/>
                </a:cubicBezTo>
                <a:cubicBezTo>
                  <a:pt x="14073" y="3492"/>
                  <a:pt x="13659" y="3319"/>
                  <a:pt x="13228" y="3181"/>
                </a:cubicBezTo>
                <a:cubicBezTo>
                  <a:pt x="12949" y="3092"/>
                  <a:pt x="12741" y="2860"/>
                  <a:pt x="12693" y="2571"/>
                </a:cubicBezTo>
                <a:lnTo>
                  <a:pt x="12391" y="752"/>
                </a:lnTo>
                <a:cubicBezTo>
                  <a:pt x="12318" y="314"/>
                  <a:pt x="12021" y="0"/>
                  <a:pt x="11677" y="0"/>
                </a:cubicBezTo>
                <a:lnTo>
                  <a:pt x="9923" y="0"/>
                </a:lnTo>
                <a:cubicBezTo>
                  <a:pt x="9579" y="4"/>
                  <a:pt x="9281" y="318"/>
                  <a:pt x="9209" y="756"/>
                </a:cubicBezTo>
                <a:close/>
                <a:moveTo>
                  <a:pt x="17005" y="10398"/>
                </a:moveTo>
                <a:cubicBezTo>
                  <a:pt x="17244" y="14141"/>
                  <a:pt x="14146" y="17240"/>
                  <a:pt x="10402" y="17001"/>
                </a:cubicBezTo>
                <a:cubicBezTo>
                  <a:pt x="7308" y="16803"/>
                  <a:pt x="4809" y="14304"/>
                  <a:pt x="4611" y="11209"/>
                </a:cubicBezTo>
                <a:cubicBezTo>
                  <a:pt x="4372" y="7466"/>
                  <a:pt x="7470" y="4367"/>
                  <a:pt x="11214" y="4606"/>
                </a:cubicBezTo>
                <a:cubicBezTo>
                  <a:pt x="14308" y="4805"/>
                  <a:pt x="16807" y="7305"/>
                  <a:pt x="17005" y="10398"/>
                </a:cubicBezTo>
                <a:close/>
              </a:path>
            </a:pathLst>
          </a:custGeom>
          <a:solidFill>
            <a:schemeClr val="bg1">
              <a:lumMod val="75000"/>
            </a:schemeClr>
          </a:solidFill>
          <a:ln w="12700">
            <a:miter lim="400000"/>
          </a:ln>
        </p:spPr>
        <p:txBody>
          <a:bodyPr lIns="38858" tIns="38858" rIns="38858" bIns="38858" anchor="ctr"/>
          <a:lstStyle/>
          <a:p>
            <a:pPr>
              <a:defRPr sz="3000">
                <a:solidFill>
                  <a:srgbClr val="FFFFFF"/>
                </a:solidFill>
              </a:defRPr>
            </a:pPr>
            <a:endParaRPr sz="3060"/>
          </a:p>
        </p:txBody>
      </p:sp>
      <p:sp>
        <p:nvSpPr>
          <p:cNvPr id="35" name="Shape">
            <a:extLst>
              <a:ext uri="{FF2B5EF4-FFF2-40B4-BE49-F238E27FC236}">
                <a16:creationId xmlns:a16="http://schemas.microsoft.com/office/drawing/2014/main" id="{BB76B01A-4B7C-411D-959E-6688C39DC6DC}"/>
              </a:ext>
            </a:extLst>
          </p:cNvPr>
          <p:cNvSpPr/>
          <p:nvPr/>
        </p:nvSpPr>
        <p:spPr>
          <a:xfrm>
            <a:off x="3077139" y="1105613"/>
            <a:ext cx="2744294" cy="2744163"/>
          </a:xfrm>
          <a:custGeom>
            <a:avLst/>
            <a:gdLst/>
            <a:ahLst/>
            <a:cxnLst>
              <a:cxn ang="0">
                <a:pos x="wd2" y="hd2"/>
              </a:cxn>
              <a:cxn ang="5400000">
                <a:pos x="wd2" y="hd2"/>
              </a:cxn>
              <a:cxn ang="10800000">
                <a:pos x="wd2" y="hd2"/>
              </a:cxn>
              <a:cxn ang="16200000">
                <a:pos x="wd2" y="hd2"/>
              </a:cxn>
            </a:cxnLst>
            <a:rect l="0" t="0" r="r" b="b"/>
            <a:pathLst>
              <a:path w="21600" h="21600" extrusionOk="0">
                <a:moveTo>
                  <a:pt x="9208" y="756"/>
                </a:moveTo>
                <a:lnTo>
                  <a:pt x="8905" y="2581"/>
                </a:lnTo>
                <a:cubicBezTo>
                  <a:pt x="8857" y="2869"/>
                  <a:pt x="8650" y="3101"/>
                  <a:pt x="8373" y="3190"/>
                </a:cubicBezTo>
                <a:cubicBezTo>
                  <a:pt x="7945" y="3327"/>
                  <a:pt x="7533" y="3500"/>
                  <a:pt x="7140" y="3704"/>
                </a:cubicBezTo>
                <a:cubicBezTo>
                  <a:pt x="6879" y="3839"/>
                  <a:pt x="6566" y="3822"/>
                  <a:pt x="6328" y="3651"/>
                </a:cubicBezTo>
                <a:lnTo>
                  <a:pt x="4820" y="2573"/>
                </a:lnTo>
                <a:cubicBezTo>
                  <a:pt x="4458" y="2314"/>
                  <a:pt x="4026" y="2304"/>
                  <a:pt x="3783" y="2546"/>
                </a:cubicBezTo>
                <a:lnTo>
                  <a:pt x="2543" y="3786"/>
                </a:lnTo>
                <a:cubicBezTo>
                  <a:pt x="2299" y="4030"/>
                  <a:pt x="2311" y="4461"/>
                  <a:pt x="2570" y="4822"/>
                </a:cubicBezTo>
                <a:lnTo>
                  <a:pt x="3650" y="6334"/>
                </a:lnTo>
                <a:cubicBezTo>
                  <a:pt x="3820" y="6572"/>
                  <a:pt x="3838" y="6884"/>
                  <a:pt x="3702" y="7144"/>
                </a:cubicBezTo>
                <a:cubicBezTo>
                  <a:pt x="3500" y="7536"/>
                  <a:pt x="3328" y="7947"/>
                  <a:pt x="3192" y="8373"/>
                </a:cubicBezTo>
                <a:cubicBezTo>
                  <a:pt x="3103" y="8651"/>
                  <a:pt x="2870" y="8859"/>
                  <a:pt x="2582" y="8907"/>
                </a:cubicBezTo>
                <a:lnTo>
                  <a:pt x="752" y="9211"/>
                </a:lnTo>
                <a:cubicBezTo>
                  <a:pt x="314" y="9284"/>
                  <a:pt x="0" y="9581"/>
                  <a:pt x="0" y="9925"/>
                </a:cubicBezTo>
                <a:lnTo>
                  <a:pt x="0" y="11679"/>
                </a:lnTo>
                <a:cubicBezTo>
                  <a:pt x="0" y="12023"/>
                  <a:pt x="314" y="12320"/>
                  <a:pt x="752" y="12393"/>
                </a:cubicBezTo>
                <a:lnTo>
                  <a:pt x="2582" y="12697"/>
                </a:lnTo>
                <a:cubicBezTo>
                  <a:pt x="2870" y="12746"/>
                  <a:pt x="3103" y="12953"/>
                  <a:pt x="3192" y="13231"/>
                </a:cubicBezTo>
                <a:cubicBezTo>
                  <a:pt x="3328" y="13658"/>
                  <a:pt x="3500" y="14068"/>
                  <a:pt x="3702" y="14460"/>
                </a:cubicBezTo>
                <a:cubicBezTo>
                  <a:pt x="3837" y="14720"/>
                  <a:pt x="3820" y="15033"/>
                  <a:pt x="3650" y="15271"/>
                </a:cubicBezTo>
                <a:lnTo>
                  <a:pt x="2570" y="16782"/>
                </a:lnTo>
                <a:cubicBezTo>
                  <a:pt x="2311" y="17143"/>
                  <a:pt x="2300" y="17575"/>
                  <a:pt x="2543" y="17818"/>
                </a:cubicBezTo>
                <a:lnTo>
                  <a:pt x="3783" y="19058"/>
                </a:lnTo>
                <a:cubicBezTo>
                  <a:pt x="4026" y="19301"/>
                  <a:pt x="4457" y="19290"/>
                  <a:pt x="4820" y="19031"/>
                </a:cubicBezTo>
                <a:lnTo>
                  <a:pt x="6328" y="17953"/>
                </a:lnTo>
                <a:cubicBezTo>
                  <a:pt x="6567" y="17782"/>
                  <a:pt x="6879" y="17765"/>
                  <a:pt x="7140" y="17901"/>
                </a:cubicBezTo>
                <a:cubicBezTo>
                  <a:pt x="7533" y="18105"/>
                  <a:pt x="7945" y="18277"/>
                  <a:pt x="8373" y="18414"/>
                </a:cubicBezTo>
                <a:cubicBezTo>
                  <a:pt x="8650" y="18503"/>
                  <a:pt x="8858" y="18736"/>
                  <a:pt x="8905" y="19024"/>
                </a:cubicBezTo>
                <a:lnTo>
                  <a:pt x="9208" y="20848"/>
                </a:lnTo>
                <a:cubicBezTo>
                  <a:pt x="9282" y="21286"/>
                  <a:pt x="9578" y="21600"/>
                  <a:pt x="9922" y="21600"/>
                </a:cubicBezTo>
                <a:lnTo>
                  <a:pt x="11677" y="21600"/>
                </a:lnTo>
                <a:cubicBezTo>
                  <a:pt x="12020" y="21600"/>
                  <a:pt x="12317" y="21286"/>
                  <a:pt x="12391" y="20848"/>
                </a:cubicBezTo>
                <a:lnTo>
                  <a:pt x="12693" y="19029"/>
                </a:lnTo>
                <a:cubicBezTo>
                  <a:pt x="12741" y="18740"/>
                  <a:pt x="12948" y="18508"/>
                  <a:pt x="13227" y="18419"/>
                </a:cubicBezTo>
                <a:cubicBezTo>
                  <a:pt x="13657" y="18281"/>
                  <a:pt x="14073" y="18108"/>
                  <a:pt x="14468" y="17904"/>
                </a:cubicBezTo>
                <a:cubicBezTo>
                  <a:pt x="14728" y="17769"/>
                  <a:pt x="15040" y="17786"/>
                  <a:pt x="15278" y="17956"/>
                </a:cubicBezTo>
                <a:lnTo>
                  <a:pt x="16779" y="19029"/>
                </a:lnTo>
                <a:cubicBezTo>
                  <a:pt x="17141" y="19288"/>
                  <a:pt x="17573" y="19298"/>
                  <a:pt x="17816" y="19056"/>
                </a:cubicBezTo>
                <a:lnTo>
                  <a:pt x="19056" y="17816"/>
                </a:lnTo>
                <a:cubicBezTo>
                  <a:pt x="19300" y="17572"/>
                  <a:pt x="19288" y="17141"/>
                  <a:pt x="19030" y="16780"/>
                </a:cubicBezTo>
                <a:lnTo>
                  <a:pt x="17959" y="15282"/>
                </a:lnTo>
                <a:cubicBezTo>
                  <a:pt x="17789" y="15043"/>
                  <a:pt x="17772" y="14731"/>
                  <a:pt x="17907" y="14471"/>
                </a:cubicBezTo>
                <a:cubicBezTo>
                  <a:pt x="18114" y="14074"/>
                  <a:pt x="18287" y="13658"/>
                  <a:pt x="18425" y="13226"/>
                </a:cubicBezTo>
                <a:cubicBezTo>
                  <a:pt x="18514" y="12948"/>
                  <a:pt x="18747" y="12739"/>
                  <a:pt x="19035" y="12692"/>
                </a:cubicBezTo>
                <a:lnTo>
                  <a:pt x="20848" y="12391"/>
                </a:lnTo>
                <a:cubicBezTo>
                  <a:pt x="21286" y="12318"/>
                  <a:pt x="21600" y="12021"/>
                  <a:pt x="21600" y="11677"/>
                </a:cubicBezTo>
                <a:lnTo>
                  <a:pt x="21600" y="9923"/>
                </a:lnTo>
                <a:cubicBezTo>
                  <a:pt x="21600" y="9579"/>
                  <a:pt x="21286" y="9282"/>
                  <a:pt x="20848" y="9209"/>
                </a:cubicBezTo>
                <a:lnTo>
                  <a:pt x="19035" y="8908"/>
                </a:lnTo>
                <a:cubicBezTo>
                  <a:pt x="18747" y="8860"/>
                  <a:pt x="18514" y="8652"/>
                  <a:pt x="18425" y="8374"/>
                </a:cubicBezTo>
                <a:cubicBezTo>
                  <a:pt x="18287" y="7942"/>
                  <a:pt x="18113" y="7526"/>
                  <a:pt x="17907" y="7129"/>
                </a:cubicBezTo>
                <a:cubicBezTo>
                  <a:pt x="17772" y="6869"/>
                  <a:pt x="17789" y="6556"/>
                  <a:pt x="17959" y="6318"/>
                </a:cubicBezTo>
                <a:lnTo>
                  <a:pt x="19030" y="4820"/>
                </a:lnTo>
                <a:cubicBezTo>
                  <a:pt x="19289" y="4459"/>
                  <a:pt x="19300" y="4027"/>
                  <a:pt x="19056" y="3784"/>
                </a:cubicBezTo>
                <a:lnTo>
                  <a:pt x="17816" y="2544"/>
                </a:lnTo>
                <a:cubicBezTo>
                  <a:pt x="17573" y="2301"/>
                  <a:pt x="17142" y="2312"/>
                  <a:pt x="16779" y="2571"/>
                </a:cubicBezTo>
                <a:lnTo>
                  <a:pt x="15278" y="3644"/>
                </a:lnTo>
                <a:cubicBezTo>
                  <a:pt x="15040" y="3814"/>
                  <a:pt x="14728" y="3832"/>
                  <a:pt x="14468" y="3696"/>
                </a:cubicBezTo>
                <a:cubicBezTo>
                  <a:pt x="14073" y="3492"/>
                  <a:pt x="13658" y="3319"/>
                  <a:pt x="13227" y="3181"/>
                </a:cubicBezTo>
                <a:cubicBezTo>
                  <a:pt x="12948" y="3092"/>
                  <a:pt x="12741" y="2860"/>
                  <a:pt x="12693" y="2571"/>
                </a:cubicBezTo>
                <a:lnTo>
                  <a:pt x="12391" y="752"/>
                </a:lnTo>
                <a:cubicBezTo>
                  <a:pt x="12317" y="314"/>
                  <a:pt x="12020" y="0"/>
                  <a:pt x="11677" y="0"/>
                </a:cubicBezTo>
                <a:lnTo>
                  <a:pt x="9922" y="0"/>
                </a:lnTo>
                <a:cubicBezTo>
                  <a:pt x="9578" y="4"/>
                  <a:pt x="9282" y="318"/>
                  <a:pt x="9208" y="756"/>
                </a:cubicBezTo>
                <a:close/>
                <a:moveTo>
                  <a:pt x="17005" y="10399"/>
                </a:moveTo>
                <a:cubicBezTo>
                  <a:pt x="17244" y="14142"/>
                  <a:pt x="14146" y="17241"/>
                  <a:pt x="10403" y="17002"/>
                </a:cubicBezTo>
                <a:cubicBezTo>
                  <a:pt x="7308" y="16804"/>
                  <a:pt x="4810" y="14305"/>
                  <a:pt x="4611" y="11211"/>
                </a:cubicBezTo>
                <a:cubicBezTo>
                  <a:pt x="4372" y="7467"/>
                  <a:pt x="7471" y="4368"/>
                  <a:pt x="11214" y="4608"/>
                </a:cubicBezTo>
                <a:cubicBezTo>
                  <a:pt x="14308" y="4805"/>
                  <a:pt x="16807" y="7305"/>
                  <a:pt x="17005" y="10399"/>
                </a:cubicBezTo>
                <a:close/>
              </a:path>
            </a:pathLst>
          </a:custGeom>
          <a:solidFill>
            <a:schemeClr val="bg1">
              <a:lumMod val="75000"/>
            </a:schemeClr>
          </a:solidFill>
          <a:ln w="12700">
            <a:miter lim="400000"/>
          </a:ln>
        </p:spPr>
        <p:txBody>
          <a:bodyPr lIns="38858" tIns="38858" rIns="38858" bIns="38858" anchor="ctr"/>
          <a:lstStyle/>
          <a:p>
            <a:pPr>
              <a:defRPr sz="3000">
                <a:solidFill>
                  <a:srgbClr val="FFFFFF"/>
                </a:solidFill>
              </a:defRPr>
            </a:pPr>
            <a:endParaRPr sz="3060"/>
          </a:p>
        </p:txBody>
      </p:sp>
      <p:sp>
        <p:nvSpPr>
          <p:cNvPr id="36" name="Shape">
            <a:extLst>
              <a:ext uri="{FF2B5EF4-FFF2-40B4-BE49-F238E27FC236}">
                <a16:creationId xmlns:a16="http://schemas.microsoft.com/office/drawing/2014/main" id="{6A33D9B3-1729-49EC-AA99-E87F786B4F98}"/>
              </a:ext>
            </a:extLst>
          </p:cNvPr>
          <p:cNvSpPr/>
          <p:nvPr/>
        </p:nvSpPr>
        <p:spPr>
          <a:xfrm>
            <a:off x="6793926" y="2690910"/>
            <a:ext cx="2060433" cy="2060686"/>
          </a:xfrm>
          <a:custGeom>
            <a:avLst/>
            <a:gdLst/>
            <a:ahLst/>
            <a:cxnLst>
              <a:cxn ang="0">
                <a:pos x="wd2" y="hd2"/>
              </a:cxn>
              <a:cxn ang="5400000">
                <a:pos x="wd2" y="hd2"/>
              </a:cxn>
              <a:cxn ang="10800000">
                <a:pos x="wd2" y="hd2"/>
              </a:cxn>
              <a:cxn ang="16200000">
                <a:pos x="wd2" y="hd2"/>
              </a:cxn>
            </a:cxnLst>
            <a:rect l="0" t="0" r="r" b="b"/>
            <a:pathLst>
              <a:path w="21422" h="21421" extrusionOk="0">
                <a:moveTo>
                  <a:pt x="13014" y="489"/>
                </a:moveTo>
                <a:lnTo>
                  <a:pt x="12029" y="2119"/>
                </a:lnTo>
                <a:cubicBezTo>
                  <a:pt x="11874" y="2376"/>
                  <a:pt x="11587" y="2519"/>
                  <a:pt x="11286" y="2500"/>
                </a:cubicBezTo>
                <a:cubicBezTo>
                  <a:pt x="10825" y="2468"/>
                  <a:pt x="10364" y="2476"/>
                  <a:pt x="9911" y="2523"/>
                </a:cubicBezTo>
                <a:cubicBezTo>
                  <a:pt x="9611" y="2554"/>
                  <a:pt x="9317" y="2418"/>
                  <a:pt x="9153" y="2164"/>
                </a:cubicBezTo>
                <a:lnTo>
                  <a:pt x="8120" y="559"/>
                </a:lnTo>
                <a:cubicBezTo>
                  <a:pt x="7872" y="174"/>
                  <a:pt x="7464" y="0"/>
                  <a:pt x="7138" y="140"/>
                </a:cubicBezTo>
                <a:lnTo>
                  <a:pt x="5479" y="854"/>
                </a:lnTo>
                <a:cubicBezTo>
                  <a:pt x="5153" y="994"/>
                  <a:pt x="5000" y="1411"/>
                  <a:pt x="5110" y="1857"/>
                </a:cubicBezTo>
                <a:lnTo>
                  <a:pt x="5569" y="3714"/>
                </a:lnTo>
                <a:cubicBezTo>
                  <a:pt x="5641" y="4006"/>
                  <a:pt x="5538" y="4312"/>
                  <a:pt x="5311" y="4510"/>
                </a:cubicBezTo>
                <a:cubicBezTo>
                  <a:pt x="4968" y="4808"/>
                  <a:pt x="4648" y="5136"/>
                  <a:pt x="4354" y="5492"/>
                </a:cubicBezTo>
                <a:cubicBezTo>
                  <a:pt x="4163" y="5725"/>
                  <a:pt x="3861" y="5834"/>
                  <a:pt x="3568" y="5770"/>
                </a:cubicBezTo>
                <a:lnTo>
                  <a:pt x="1700" y="5365"/>
                </a:lnTo>
                <a:cubicBezTo>
                  <a:pt x="1253" y="5268"/>
                  <a:pt x="840" y="5433"/>
                  <a:pt x="709" y="5762"/>
                </a:cubicBezTo>
                <a:lnTo>
                  <a:pt x="41" y="7440"/>
                </a:lnTo>
                <a:cubicBezTo>
                  <a:pt x="-89" y="7770"/>
                  <a:pt x="97" y="8173"/>
                  <a:pt x="489" y="8410"/>
                </a:cubicBezTo>
                <a:lnTo>
                  <a:pt x="2124" y="9397"/>
                </a:lnTo>
                <a:cubicBezTo>
                  <a:pt x="2382" y="9552"/>
                  <a:pt x="2526" y="9840"/>
                  <a:pt x="2505" y="10139"/>
                </a:cubicBezTo>
                <a:cubicBezTo>
                  <a:pt x="2473" y="10599"/>
                  <a:pt x="2482" y="11058"/>
                  <a:pt x="2526" y="11510"/>
                </a:cubicBezTo>
                <a:cubicBezTo>
                  <a:pt x="2556" y="11811"/>
                  <a:pt x="2421" y="12103"/>
                  <a:pt x="2167" y="12267"/>
                </a:cubicBezTo>
                <a:lnTo>
                  <a:pt x="558" y="13301"/>
                </a:lnTo>
                <a:cubicBezTo>
                  <a:pt x="173" y="13549"/>
                  <a:pt x="-2" y="13957"/>
                  <a:pt x="138" y="14283"/>
                </a:cubicBezTo>
                <a:lnTo>
                  <a:pt x="853" y="15942"/>
                </a:lnTo>
                <a:cubicBezTo>
                  <a:pt x="993" y="16267"/>
                  <a:pt x="1410" y="16421"/>
                  <a:pt x="1856" y="16310"/>
                </a:cubicBezTo>
                <a:lnTo>
                  <a:pt x="3709" y="15853"/>
                </a:lnTo>
                <a:cubicBezTo>
                  <a:pt x="4002" y="15781"/>
                  <a:pt x="4308" y="15884"/>
                  <a:pt x="4505" y="16112"/>
                </a:cubicBezTo>
                <a:cubicBezTo>
                  <a:pt x="4804" y="16457"/>
                  <a:pt x="5133" y="16780"/>
                  <a:pt x="5490" y="17073"/>
                </a:cubicBezTo>
                <a:cubicBezTo>
                  <a:pt x="5721" y="17264"/>
                  <a:pt x="5832" y="17566"/>
                  <a:pt x="5768" y="17860"/>
                </a:cubicBezTo>
                <a:lnTo>
                  <a:pt x="5364" y="19721"/>
                </a:lnTo>
                <a:cubicBezTo>
                  <a:pt x="5267" y="20168"/>
                  <a:pt x="5432" y="20581"/>
                  <a:pt x="5761" y="20712"/>
                </a:cubicBezTo>
                <a:lnTo>
                  <a:pt x="7440" y="21380"/>
                </a:lnTo>
                <a:cubicBezTo>
                  <a:pt x="7770" y="21510"/>
                  <a:pt x="8173" y="21324"/>
                  <a:pt x="8410" y="20933"/>
                </a:cubicBezTo>
                <a:lnTo>
                  <a:pt x="9392" y="19307"/>
                </a:lnTo>
                <a:cubicBezTo>
                  <a:pt x="9547" y="19049"/>
                  <a:pt x="9835" y="18905"/>
                  <a:pt x="10136" y="18926"/>
                </a:cubicBezTo>
                <a:cubicBezTo>
                  <a:pt x="10600" y="18958"/>
                  <a:pt x="11062" y="18951"/>
                  <a:pt x="11518" y="18905"/>
                </a:cubicBezTo>
                <a:cubicBezTo>
                  <a:pt x="11818" y="18875"/>
                  <a:pt x="12111" y="19010"/>
                  <a:pt x="12274" y="19264"/>
                </a:cubicBezTo>
                <a:lnTo>
                  <a:pt x="13302" y="20862"/>
                </a:lnTo>
                <a:cubicBezTo>
                  <a:pt x="13550" y="21247"/>
                  <a:pt x="13958" y="21421"/>
                  <a:pt x="14284" y="21282"/>
                </a:cubicBezTo>
                <a:lnTo>
                  <a:pt x="15943" y="20567"/>
                </a:lnTo>
                <a:cubicBezTo>
                  <a:pt x="16269" y="20427"/>
                  <a:pt x="16422" y="20010"/>
                  <a:pt x="16311" y="19564"/>
                </a:cubicBezTo>
                <a:lnTo>
                  <a:pt x="15857" y="17724"/>
                </a:lnTo>
                <a:cubicBezTo>
                  <a:pt x="15785" y="17430"/>
                  <a:pt x="15888" y="17124"/>
                  <a:pt x="16116" y="16928"/>
                </a:cubicBezTo>
                <a:cubicBezTo>
                  <a:pt x="16464" y="16627"/>
                  <a:pt x="16789" y="16295"/>
                  <a:pt x="17086" y="15933"/>
                </a:cubicBezTo>
                <a:cubicBezTo>
                  <a:pt x="17277" y="15701"/>
                  <a:pt x="17579" y="15591"/>
                  <a:pt x="17872" y="15655"/>
                </a:cubicBezTo>
                <a:lnTo>
                  <a:pt x="19722" y="16057"/>
                </a:lnTo>
                <a:cubicBezTo>
                  <a:pt x="20169" y="16154"/>
                  <a:pt x="20582" y="15989"/>
                  <a:pt x="20713" y="15659"/>
                </a:cubicBezTo>
                <a:lnTo>
                  <a:pt x="21381" y="13981"/>
                </a:lnTo>
                <a:cubicBezTo>
                  <a:pt x="21511" y="13651"/>
                  <a:pt x="21325" y="13248"/>
                  <a:pt x="20933" y="13012"/>
                </a:cubicBezTo>
                <a:lnTo>
                  <a:pt x="19313" y="12034"/>
                </a:lnTo>
                <a:cubicBezTo>
                  <a:pt x="19055" y="11879"/>
                  <a:pt x="18911" y="11591"/>
                  <a:pt x="18932" y="11290"/>
                </a:cubicBezTo>
                <a:cubicBezTo>
                  <a:pt x="18964" y="10825"/>
                  <a:pt x="18956" y="10360"/>
                  <a:pt x="18910" y="9903"/>
                </a:cubicBezTo>
                <a:cubicBezTo>
                  <a:pt x="18879" y="9602"/>
                  <a:pt x="19015" y="9309"/>
                  <a:pt x="19269" y="9145"/>
                </a:cubicBezTo>
                <a:lnTo>
                  <a:pt x="20863" y="8119"/>
                </a:lnTo>
                <a:cubicBezTo>
                  <a:pt x="21248" y="7871"/>
                  <a:pt x="21422" y="7463"/>
                  <a:pt x="21283" y="7137"/>
                </a:cubicBezTo>
                <a:lnTo>
                  <a:pt x="20568" y="5478"/>
                </a:lnTo>
                <a:cubicBezTo>
                  <a:pt x="20428" y="5153"/>
                  <a:pt x="20011" y="4999"/>
                  <a:pt x="19565" y="5110"/>
                </a:cubicBezTo>
                <a:lnTo>
                  <a:pt x="17720" y="5566"/>
                </a:lnTo>
                <a:cubicBezTo>
                  <a:pt x="17428" y="5638"/>
                  <a:pt x="17122" y="5535"/>
                  <a:pt x="16924" y="5308"/>
                </a:cubicBezTo>
                <a:cubicBezTo>
                  <a:pt x="16623" y="4962"/>
                  <a:pt x="16292" y="4639"/>
                  <a:pt x="15932" y="4344"/>
                </a:cubicBezTo>
                <a:cubicBezTo>
                  <a:pt x="15699" y="4153"/>
                  <a:pt x="15589" y="3851"/>
                  <a:pt x="15652" y="3558"/>
                </a:cubicBezTo>
                <a:lnTo>
                  <a:pt x="16055" y="1702"/>
                </a:lnTo>
                <a:cubicBezTo>
                  <a:pt x="16152" y="1255"/>
                  <a:pt x="15987" y="842"/>
                  <a:pt x="15658" y="710"/>
                </a:cubicBezTo>
                <a:lnTo>
                  <a:pt x="13979" y="43"/>
                </a:lnTo>
                <a:cubicBezTo>
                  <a:pt x="13654" y="-90"/>
                  <a:pt x="13250" y="97"/>
                  <a:pt x="13014" y="489"/>
                </a:cubicBezTo>
                <a:close/>
                <a:moveTo>
                  <a:pt x="13467" y="4937"/>
                </a:moveTo>
                <a:cubicBezTo>
                  <a:pt x="16353" y="6304"/>
                  <a:pt x="17793" y="9646"/>
                  <a:pt x="16805" y="12682"/>
                </a:cubicBezTo>
                <a:cubicBezTo>
                  <a:pt x="15609" y="16354"/>
                  <a:pt x="11464" y="18141"/>
                  <a:pt x="7972" y="16487"/>
                </a:cubicBezTo>
                <a:cubicBezTo>
                  <a:pt x="5086" y="15121"/>
                  <a:pt x="3645" y="11778"/>
                  <a:pt x="4634" y="8742"/>
                </a:cubicBezTo>
                <a:cubicBezTo>
                  <a:pt x="5829" y="5068"/>
                  <a:pt x="9975" y="3283"/>
                  <a:pt x="13467" y="4937"/>
                </a:cubicBezTo>
                <a:close/>
              </a:path>
            </a:pathLst>
          </a:custGeom>
          <a:solidFill>
            <a:schemeClr val="bg1">
              <a:lumMod val="75000"/>
            </a:schemeClr>
          </a:solidFill>
          <a:ln w="12700">
            <a:miter lim="400000"/>
          </a:ln>
        </p:spPr>
        <p:txBody>
          <a:bodyPr lIns="38858" tIns="38858" rIns="38858" bIns="38858" anchor="ctr"/>
          <a:lstStyle/>
          <a:p>
            <a:pPr>
              <a:defRPr sz="3000">
                <a:solidFill>
                  <a:srgbClr val="FFFFFF"/>
                </a:solidFill>
              </a:defRPr>
            </a:pPr>
            <a:endParaRPr sz="3060"/>
          </a:p>
        </p:txBody>
      </p:sp>
      <p:sp>
        <p:nvSpPr>
          <p:cNvPr id="37" name="Shape">
            <a:extLst>
              <a:ext uri="{FF2B5EF4-FFF2-40B4-BE49-F238E27FC236}">
                <a16:creationId xmlns:a16="http://schemas.microsoft.com/office/drawing/2014/main" id="{9061FF0F-B150-4833-B165-16BC961076EA}"/>
              </a:ext>
            </a:extLst>
          </p:cNvPr>
          <p:cNvSpPr/>
          <p:nvPr/>
        </p:nvSpPr>
        <p:spPr>
          <a:xfrm>
            <a:off x="1811564" y="3077243"/>
            <a:ext cx="2060433" cy="2060686"/>
          </a:xfrm>
          <a:custGeom>
            <a:avLst/>
            <a:gdLst/>
            <a:ahLst/>
            <a:cxnLst>
              <a:cxn ang="0">
                <a:pos x="wd2" y="hd2"/>
              </a:cxn>
              <a:cxn ang="5400000">
                <a:pos x="wd2" y="hd2"/>
              </a:cxn>
              <a:cxn ang="10800000">
                <a:pos x="wd2" y="hd2"/>
              </a:cxn>
              <a:cxn ang="16200000">
                <a:pos x="wd2" y="hd2"/>
              </a:cxn>
            </a:cxnLst>
            <a:rect l="0" t="0" r="r" b="b"/>
            <a:pathLst>
              <a:path w="21422" h="21421" extrusionOk="0">
                <a:moveTo>
                  <a:pt x="13014" y="489"/>
                </a:moveTo>
                <a:lnTo>
                  <a:pt x="12029" y="2119"/>
                </a:lnTo>
                <a:cubicBezTo>
                  <a:pt x="11874" y="2376"/>
                  <a:pt x="11587" y="2519"/>
                  <a:pt x="11286" y="2500"/>
                </a:cubicBezTo>
                <a:cubicBezTo>
                  <a:pt x="10825" y="2468"/>
                  <a:pt x="10364" y="2476"/>
                  <a:pt x="9911" y="2523"/>
                </a:cubicBezTo>
                <a:cubicBezTo>
                  <a:pt x="9611" y="2554"/>
                  <a:pt x="9317" y="2418"/>
                  <a:pt x="9153" y="2164"/>
                </a:cubicBezTo>
                <a:lnTo>
                  <a:pt x="8120" y="559"/>
                </a:lnTo>
                <a:cubicBezTo>
                  <a:pt x="7872" y="174"/>
                  <a:pt x="7464" y="0"/>
                  <a:pt x="7138" y="140"/>
                </a:cubicBezTo>
                <a:lnTo>
                  <a:pt x="5479" y="854"/>
                </a:lnTo>
                <a:cubicBezTo>
                  <a:pt x="5153" y="994"/>
                  <a:pt x="5000" y="1411"/>
                  <a:pt x="5110" y="1857"/>
                </a:cubicBezTo>
                <a:lnTo>
                  <a:pt x="5569" y="3714"/>
                </a:lnTo>
                <a:cubicBezTo>
                  <a:pt x="5641" y="4006"/>
                  <a:pt x="5538" y="4312"/>
                  <a:pt x="5311" y="4510"/>
                </a:cubicBezTo>
                <a:cubicBezTo>
                  <a:pt x="4968" y="4808"/>
                  <a:pt x="4648" y="5136"/>
                  <a:pt x="4354" y="5492"/>
                </a:cubicBezTo>
                <a:cubicBezTo>
                  <a:pt x="4163" y="5725"/>
                  <a:pt x="3861" y="5834"/>
                  <a:pt x="3568" y="5770"/>
                </a:cubicBezTo>
                <a:lnTo>
                  <a:pt x="1700" y="5365"/>
                </a:lnTo>
                <a:cubicBezTo>
                  <a:pt x="1253" y="5268"/>
                  <a:pt x="840" y="5433"/>
                  <a:pt x="709" y="5762"/>
                </a:cubicBezTo>
                <a:lnTo>
                  <a:pt x="41" y="7440"/>
                </a:lnTo>
                <a:cubicBezTo>
                  <a:pt x="-89" y="7770"/>
                  <a:pt x="97" y="8173"/>
                  <a:pt x="489" y="8410"/>
                </a:cubicBezTo>
                <a:lnTo>
                  <a:pt x="2124" y="9397"/>
                </a:lnTo>
                <a:cubicBezTo>
                  <a:pt x="2382" y="9552"/>
                  <a:pt x="2526" y="9840"/>
                  <a:pt x="2505" y="10139"/>
                </a:cubicBezTo>
                <a:cubicBezTo>
                  <a:pt x="2473" y="10599"/>
                  <a:pt x="2482" y="11058"/>
                  <a:pt x="2526" y="11510"/>
                </a:cubicBezTo>
                <a:cubicBezTo>
                  <a:pt x="2556" y="11811"/>
                  <a:pt x="2421" y="12103"/>
                  <a:pt x="2167" y="12267"/>
                </a:cubicBezTo>
                <a:lnTo>
                  <a:pt x="558" y="13301"/>
                </a:lnTo>
                <a:cubicBezTo>
                  <a:pt x="173" y="13549"/>
                  <a:pt x="-2" y="13957"/>
                  <a:pt x="138" y="14283"/>
                </a:cubicBezTo>
                <a:lnTo>
                  <a:pt x="853" y="15942"/>
                </a:lnTo>
                <a:cubicBezTo>
                  <a:pt x="993" y="16267"/>
                  <a:pt x="1410" y="16421"/>
                  <a:pt x="1856" y="16310"/>
                </a:cubicBezTo>
                <a:lnTo>
                  <a:pt x="3709" y="15853"/>
                </a:lnTo>
                <a:cubicBezTo>
                  <a:pt x="4002" y="15781"/>
                  <a:pt x="4308" y="15884"/>
                  <a:pt x="4505" y="16112"/>
                </a:cubicBezTo>
                <a:cubicBezTo>
                  <a:pt x="4804" y="16457"/>
                  <a:pt x="5133" y="16780"/>
                  <a:pt x="5490" y="17073"/>
                </a:cubicBezTo>
                <a:cubicBezTo>
                  <a:pt x="5721" y="17264"/>
                  <a:pt x="5832" y="17566"/>
                  <a:pt x="5768" y="17860"/>
                </a:cubicBezTo>
                <a:lnTo>
                  <a:pt x="5364" y="19721"/>
                </a:lnTo>
                <a:cubicBezTo>
                  <a:pt x="5267" y="20168"/>
                  <a:pt x="5432" y="20581"/>
                  <a:pt x="5761" y="20712"/>
                </a:cubicBezTo>
                <a:lnTo>
                  <a:pt x="7440" y="21380"/>
                </a:lnTo>
                <a:cubicBezTo>
                  <a:pt x="7770" y="21510"/>
                  <a:pt x="8173" y="21324"/>
                  <a:pt x="8410" y="20933"/>
                </a:cubicBezTo>
                <a:lnTo>
                  <a:pt x="9392" y="19307"/>
                </a:lnTo>
                <a:cubicBezTo>
                  <a:pt x="9547" y="19049"/>
                  <a:pt x="9835" y="18905"/>
                  <a:pt x="10136" y="18926"/>
                </a:cubicBezTo>
                <a:cubicBezTo>
                  <a:pt x="10600" y="18958"/>
                  <a:pt x="11062" y="18951"/>
                  <a:pt x="11518" y="18905"/>
                </a:cubicBezTo>
                <a:cubicBezTo>
                  <a:pt x="11818" y="18875"/>
                  <a:pt x="12111" y="19010"/>
                  <a:pt x="12274" y="19264"/>
                </a:cubicBezTo>
                <a:lnTo>
                  <a:pt x="13302" y="20862"/>
                </a:lnTo>
                <a:cubicBezTo>
                  <a:pt x="13550" y="21247"/>
                  <a:pt x="13958" y="21421"/>
                  <a:pt x="14284" y="21282"/>
                </a:cubicBezTo>
                <a:lnTo>
                  <a:pt x="15943" y="20567"/>
                </a:lnTo>
                <a:cubicBezTo>
                  <a:pt x="16269" y="20427"/>
                  <a:pt x="16422" y="20010"/>
                  <a:pt x="16311" y="19564"/>
                </a:cubicBezTo>
                <a:lnTo>
                  <a:pt x="15857" y="17724"/>
                </a:lnTo>
                <a:cubicBezTo>
                  <a:pt x="15785" y="17430"/>
                  <a:pt x="15888" y="17124"/>
                  <a:pt x="16116" y="16928"/>
                </a:cubicBezTo>
                <a:cubicBezTo>
                  <a:pt x="16464" y="16627"/>
                  <a:pt x="16789" y="16295"/>
                  <a:pt x="17086" y="15933"/>
                </a:cubicBezTo>
                <a:cubicBezTo>
                  <a:pt x="17277" y="15701"/>
                  <a:pt x="17579" y="15591"/>
                  <a:pt x="17872" y="15655"/>
                </a:cubicBezTo>
                <a:lnTo>
                  <a:pt x="19722" y="16057"/>
                </a:lnTo>
                <a:cubicBezTo>
                  <a:pt x="20169" y="16154"/>
                  <a:pt x="20582" y="15989"/>
                  <a:pt x="20713" y="15659"/>
                </a:cubicBezTo>
                <a:lnTo>
                  <a:pt x="21381" y="13981"/>
                </a:lnTo>
                <a:cubicBezTo>
                  <a:pt x="21511" y="13651"/>
                  <a:pt x="21325" y="13248"/>
                  <a:pt x="20933" y="13012"/>
                </a:cubicBezTo>
                <a:lnTo>
                  <a:pt x="19313" y="12034"/>
                </a:lnTo>
                <a:cubicBezTo>
                  <a:pt x="19055" y="11879"/>
                  <a:pt x="18911" y="11591"/>
                  <a:pt x="18932" y="11290"/>
                </a:cubicBezTo>
                <a:cubicBezTo>
                  <a:pt x="18964" y="10825"/>
                  <a:pt x="18956" y="10360"/>
                  <a:pt x="18910" y="9903"/>
                </a:cubicBezTo>
                <a:cubicBezTo>
                  <a:pt x="18879" y="9602"/>
                  <a:pt x="19015" y="9309"/>
                  <a:pt x="19269" y="9145"/>
                </a:cubicBezTo>
                <a:lnTo>
                  <a:pt x="20863" y="8119"/>
                </a:lnTo>
                <a:cubicBezTo>
                  <a:pt x="21248" y="7871"/>
                  <a:pt x="21422" y="7463"/>
                  <a:pt x="21283" y="7137"/>
                </a:cubicBezTo>
                <a:lnTo>
                  <a:pt x="20568" y="5478"/>
                </a:lnTo>
                <a:cubicBezTo>
                  <a:pt x="20428" y="5153"/>
                  <a:pt x="20011" y="4999"/>
                  <a:pt x="19565" y="5110"/>
                </a:cubicBezTo>
                <a:lnTo>
                  <a:pt x="17720" y="5566"/>
                </a:lnTo>
                <a:cubicBezTo>
                  <a:pt x="17428" y="5638"/>
                  <a:pt x="17122" y="5535"/>
                  <a:pt x="16924" y="5308"/>
                </a:cubicBezTo>
                <a:cubicBezTo>
                  <a:pt x="16623" y="4962"/>
                  <a:pt x="16292" y="4639"/>
                  <a:pt x="15932" y="4344"/>
                </a:cubicBezTo>
                <a:cubicBezTo>
                  <a:pt x="15699" y="4153"/>
                  <a:pt x="15589" y="3851"/>
                  <a:pt x="15652" y="3558"/>
                </a:cubicBezTo>
                <a:lnTo>
                  <a:pt x="16055" y="1702"/>
                </a:lnTo>
                <a:cubicBezTo>
                  <a:pt x="16152" y="1255"/>
                  <a:pt x="15987" y="842"/>
                  <a:pt x="15658" y="710"/>
                </a:cubicBezTo>
                <a:lnTo>
                  <a:pt x="13979" y="43"/>
                </a:lnTo>
                <a:cubicBezTo>
                  <a:pt x="13654" y="-90"/>
                  <a:pt x="13250" y="97"/>
                  <a:pt x="13014" y="489"/>
                </a:cubicBezTo>
                <a:close/>
                <a:moveTo>
                  <a:pt x="13467" y="4935"/>
                </a:moveTo>
                <a:cubicBezTo>
                  <a:pt x="16353" y="6302"/>
                  <a:pt x="17793" y="9645"/>
                  <a:pt x="16805" y="12681"/>
                </a:cubicBezTo>
                <a:cubicBezTo>
                  <a:pt x="15609" y="16353"/>
                  <a:pt x="11464" y="18139"/>
                  <a:pt x="7972" y="16486"/>
                </a:cubicBezTo>
                <a:cubicBezTo>
                  <a:pt x="5086" y="15119"/>
                  <a:pt x="3645" y="11776"/>
                  <a:pt x="4634" y="8741"/>
                </a:cubicBezTo>
                <a:cubicBezTo>
                  <a:pt x="5829" y="5068"/>
                  <a:pt x="9975" y="3282"/>
                  <a:pt x="13467" y="4935"/>
                </a:cubicBezTo>
                <a:close/>
              </a:path>
            </a:pathLst>
          </a:custGeom>
          <a:solidFill>
            <a:schemeClr val="bg1">
              <a:lumMod val="75000"/>
            </a:schemeClr>
          </a:solidFill>
          <a:ln w="12700">
            <a:miter lim="400000"/>
          </a:ln>
        </p:spPr>
        <p:txBody>
          <a:bodyPr lIns="38858" tIns="38858" rIns="38858" bIns="38858" anchor="ctr"/>
          <a:lstStyle/>
          <a:p>
            <a:pPr>
              <a:defRPr sz="3000">
                <a:solidFill>
                  <a:srgbClr val="FFFFFF"/>
                </a:solidFill>
              </a:defRPr>
            </a:pPr>
            <a:endParaRPr sz="3060"/>
          </a:p>
        </p:txBody>
      </p:sp>
      <p:sp>
        <p:nvSpPr>
          <p:cNvPr id="38" name="Shape">
            <a:extLst>
              <a:ext uri="{FF2B5EF4-FFF2-40B4-BE49-F238E27FC236}">
                <a16:creationId xmlns:a16="http://schemas.microsoft.com/office/drawing/2014/main" id="{61183392-B5FF-4AE1-93B4-01F8D54A9D8E}"/>
              </a:ext>
            </a:extLst>
          </p:cNvPr>
          <p:cNvSpPr/>
          <p:nvPr/>
        </p:nvSpPr>
        <p:spPr>
          <a:xfrm>
            <a:off x="8232679" y="4076378"/>
            <a:ext cx="1715222" cy="1715213"/>
          </a:xfrm>
          <a:custGeom>
            <a:avLst/>
            <a:gdLst/>
            <a:ahLst/>
            <a:cxnLst>
              <a:cxn ang="0">
                <a:pos x="wd2" y="hd2"/>
              </a:cxn>
              <a:cxn ang="5400000">
                <a:pos x="wd2" y="hd2"/>
              </a:cxn>
              <a:cxn ang="10800000">
                <a:pos x="wd2" y="hd2"/>
              </a:cxn>
              <a:cxn ang="16200000">
                <a:pos x="wd2" y="hd2"/>
              </a:cxn>
            </a:cxnLst>
            <a:rect l="0" t="0" r="r" b="b"/>
            <a:pathLst>
              <a:path w="21538" h="21538" extrusionOk="0">
                <a:moveTo>
                  <a:pt x="15876" y="2045"/>
                </a:moveTo>
                <a:lnTo>
                  <a:pt x="14494" y="3256"/>
                </a:lnTo>
                <a:cubicBezTo>
                  <a:pt x="14277" y="3447"/>
                  <a:pt x="13971" y="3495"/>
                  <a:pt x="13700" y="3388"/>
                </a:cubicBezTo>
                <a:cubicBezTo>
                  <a:pt x="13285" y="3224"/>
                  <a:pt x="12858" y="3097"/>
                  <a:pt x="12428" y="3007"/>
                </a:cubicBezTo>
                <a:cubicBezTo>
                  <a:pt x="12142" y="2947"/>
                  <a:pt x="11913" y="2738"/>
                  <a:pt x="11838" y="2455"/>
                </a:cubicBezTo>
                <a:lnTo>
                  <a:pt x="11358" y="677"/>
                </a:lnTo>
                <a:cubicBezTo>
                  <a:pt x="11242" y="250"/>
                  <a:pt x="10918" y="-31"/>
                  <a:pt x="10578" y="2"/>
                </a:cubicBezTo>
                <a:lnTo>
                  <a:pt x="8844" y="175"/>
                </a:lnTo>
                <a:cubicBezTo>
                  <a:pt x="8504" y="208"/>
                  <a:pt x="8240" y="548"/>
                  <a:pt x="8211" y="988"/>
                </a:cubicBezTo>
                <a:lnTo>
                  <a:pt x="8089" y="2830"/>
                </a:lnTo>
                <a:cubicBezTo>
                  <a:pt x="8071" y="3121"/>
                  <a:pt x="7887" y="3372"/>
                  <a:pt x="7619" y="3485"/>
                </a:cubicBezTo>
                <a:cubicBezTo>
                  <a:pt x="7216" y="3659"/>
                  <a:pt x="6826" y="3867"/>
                  <a:pt x="6451" y="4108"/>
                </a:cubicBezTo>
                <a:cubicBezTo>
                  <a:pt x="6207" y="4265"/>
                  <a:pt x="5898" y="4278"/>
                  <a:pt x="5647" y="4134"/>
                </a:cubicBezTo>
                <a:lnTo>
                  <a:pt x="4047" y="3216"/>
                </a:lnTo>
                <a:cubicBezTo>
                  <a:pt x="3664" y="2995"/>
                  <a:pt x="3236" y="3027"/>
                  <a:pt x="3020" y="3291"/>
                </a:cubicBezTo>
                <a:lnTo>
                  <a:pt x="1916" y="4640"/>
                </a:lnTo>
                <a:cubicBezTo>
                  <a:pt x="1700" y="4904"/>
                  <a:pt x="1752" y="5329"/>
                  <a:pt x="2045" y="5662"/>
                </a:cubicBezTo>
                <a:lnTo>
                  <a:pt x="3259" y="7049"/>
                </a:lnTo>
                <a:cubicBezTo>
                  <a:pt x="3450" y="7268"/>
                  <a:pt x="3499" y="7574"/>
                  <a:pt x="3392" y="7843"/>
                </a:cubicBezTo>
                <a:cubicBezTo>
                  <a:pt x="3228" y="8256"/>
                  <a:pt x="3101" y="8681"/>
                  <a:pt x="3010" y="9110"/>
                </a:cubicBezTo>
                <a:cubicBezTo>
                  <a:pt x="2950" y="9394"/>
                  <a:pt x="2739" y="9623"/>
                  <a:pt x="2458" y="9700"/>
                </a:cubicBezTo>
                <a:lnTo>
                  <a:pt x="677" y="10180"/>
                </a:lnTo>
                <a:cubicBezTo>
                  <a:pt x="250" y="10296"/>
                  <a:pt x="-31" y="10620"/>
                  <a:pt x="2" y="10960"/>
                </a:cubicBezTo>
                <a:lnTo>
                  <a:pt x="175" y="12694"/>
                </a:lnTo>
                <a:cubicBezTo>
                  <a:pt x="208" y="13034"/>
                  <a:pt x="548" y="13298"/>
                  <a:pt x="988" y="13327"/>
                </a:cubicBezTo>
                <a:lnTo>
                  <a:pt x="2826" y="13449"/>
                </a:lnTo>
                <a:cubicBezTo>
                  <a:pt x="3117" y="13467"/>
                  <a:pt x="3368" y="13653"/>
                  <a:pt x="3484" y="13921"/>
                </a:cubicBezTo>
                <a:cubicBezTo>
                  <a:pt x="3658" y="14325"/>
                  <a:pt x="3865" y="14719"/>
                  <a:pt x="4108" y="15093"/>
                </a:cubicBezTo>
                <a:cubicBezTo>
                  <a:pt x="4265" y="15338"/>
                  <a:pt x="4278" y="15647"/>
                  <a:pt x="4133" y="15898"/>
                </a:cubicBezTo>
                <a:lnTo>
                  <a:pt x="3216" y="17491"/>
                </a:lnTo>
                <a:cubicBezTo>
                  <a:pt x="2995" y="17874"/>
                  <a:pt x="3027" y="18302"/>
                  <a:pt x="3291" y="18518"/>
                </a:cubicBezTo>
                <a:lnTo>
                  <a:pt x="4640" y="19622"/>
                </a:lnTo>
                <a:cubicBezTo>
                  <a:pt x="4904" y="19838"/>
                  <a:pt x="5329" y="19786"/>
                  <a:pt x="5662" y="19493"/>
                </a:cubicBezTo>
                <a:lnTo>
                  <a:pt x="7040" y="18285"/>
                </a:lnTo>
                <a:cubicBezTo>
                  <a:pt x="7259" y="18094"/>
                  <a:pt x="7565" y="18046"/>
                  <a:pt x="7835" y="18153"/>
                </a:cubicBezTo>
                <a:cubicBezTo>
                  <a:pt x="8251" y="18319"/>
                  <a:pt x="8680" y="18447"/>
                  <a:pt x="9113" y="18539"/>
                </a:cubicBezTo>
                <a:cubicBezTo>
                  <a:pt x="9397" y="18600"/>
                  <a:pt x="9626" y="18810"/>
                  <a:pt x="9703" y="19091"/>
                </a:cubicBezTo>
                <a:lnTo>
                  <a:pt x="10180" y="20861"/>
                </a:lnTo>
                <a:cubicBezTo>
                  <a:pt x="10296" y="21288"/>
                  <a:pt x="10620" y="21569"/>
                  <a:pt x="10960" y="21536"/>
                </a:cubicBezTo>
                <a:lnTo>
                  <a:pt x="12694" y="21363"/>
                </a:lnTo>
                <a:cubicBezTo>
                  <a:pt x="13034" y="21330"/>
                  <a:pt x="13298" y="20990"/>
                  <a:pt x="13327" y="20550"/>
                </a:cubicBezTo>
                <a:lnTo>
                  <a:pt x="13447" y="18725"/>
                </a:lnTo>
                <a:cubicBezTo>
                  <a:pt x="13466" y="18434"/>
                  <a:pt x="13651" y="18183"/>
                  <a:pt x="13919" y="18068"/>
                </a:cubicBezTo>
                <a:cubicBezTo>
                  <a:pt x="14327" y="17892"/>
                  <a:pt x="14724" y="17683"/>
                  <a:pt x="15102" y="17437"/>
                </a:cubicBezTo>
                <a:cubicBezTo>
                  <a:pt x="15346" y="17280"/>
                  <a:pt x="15655" y="17266"/>
                  <a:pt x="15906" y="17410"/>
                </a:cubicBezTo>
                <a:lnTo>
                  <a:pt x="17489" y="18320"/>
                </a:lnTo>
                <a:cubicBezTo>
                  <a:pt x="17872" y="18541"/>
                  <a:pt x="18300" y="18509"/>
                  <a:pt x="18516" y="18245"/>
                </a:cubicBezTo>
                <a:lnTo>
                  <a:pt x="19620" y="16897"/>
                </a:lnTo>
                <a:cubicBezTo>
                  <a:pt x="19836" y="16632"/>
                  <a:pt x="19784" y="16207"/>
                  <a:pt x="19491" y="15875"/>
                </a:cubicBezTo>
                <a:lnTo>
                  <a:pt x="18289" y="14501"/>
                </a:lnTo>
                <a:cubicBezTo>
                  <a:pt x="18098" y="14282"/>
                  <a:pt x="18049" y="13976"/>
                  <a:pt x="18156" y="13707"/>
                </a:cubicBezTo>
                <a:cubicBezTo>
                  <a:pt x="18322" y="13288"/>
                  <a:pt x="18451" y="12858"/>
                  <a:pt x="18543" y="12423"/>
                </a:cubicBezTo>
                <a:cubicBezTo>
                  <a:pt x="18603" y="12137"/>
                  <a:pt x="18812" y="11908"/>
                  <a:pt x="19095" y="11833"/>
                </a:cubicBezTo>
                <a:lnTo>
                  <a:pt x="20861" y="11356"/>
                </a:lnTo>
                <a:cubicBezTo>
                  <a:pt x="21288" y="11241"/>
                  <a:pt x="21569" y="10916"/>
                  <a:pt x="21536" y="10577"/>
                </a:cubicBezTo>
                <a:lnTo>
                  <a:pt x="21363" y="8842"/>
                </a:lnTo>
                <a:cubicBezTo>
                  <a:pt x="21330" y="8502"/>
                  <a:pt x="20990" y="8238"/>
                  <a:pt x="20550" y="8210"/>
                </a:cubicBezTo>
                <a:lnTo>
                  <a:pt x="18720" y="8089"/>
                </a:lnTo>
                <a:cubicBezTo>
                  <a:pt x="18429" y="8071"/>
                  <a:pt x="18178" y="7887"/>
                  <a:pt x="18064" y="7619"/>
                </a:cubicBezTo>
                <a:cubicBezTo>
                  <a:pt x="17889" y="7213"/>
                  <a:pt x="17680" y="6818"/>
                  <a:pt x="17435" y="6441"/>
                </a:cubicBezTo>
                <a:cubicBezTo>
                  <a:pt x="17276" y="6197"/>
                  <a:pt x="17263" y="5888"/>
                  <a:pt x="17409" y="5635"/>
                </a:cubicBezTo>
                <a:lnTo>
                  <a:pt x="18322" y="4046"/>
                </a:lnTo>
                <a:cubicBezTo>
                  <a:pt x="18543" y="3663"/>
                  <a:pt x="18511" y="3234"/>
                  <a:pt x="18247" y="3019"/>
                </a:cubicBezTo>
                <a:lnTo>
                  <a:pt x="16898" y="1915"/>
                </a:lnTo>
                <a:cubicBezTo>
                  <a:pt x="16634" y="1700"/>
                  <a:pt x="16209" y="1754"/>
                  <a:pt x="15876" y="2045"/>
                </a:cubicBezTo>
                <a:close/>
                <a:moveTo>
                  <a:pt x="14991" y="6267"/>
                </a:moveTo>
                <a:cubicBezTo>
                  <a:pt x="17245" y="8368"/>
                  <a:pt x="17591" y="11865"/>
                  <a:pt x="15794" y="14367"/>
                </a:cubicBezTo>
                <a:cubicBezTo>
                  <a:pt x="13620" y="17395"/>
                  <a:pt x="9285" y="17825"/>
                  <a:pt x="6558" y="15282"/>
                </a:cubicBezTo>
                <a:cubicBezTo>
                  <a:pt x="4305" y="13181"/>
                  <a:pt x="3959" y="9685"/>
                  <a:pt x="5755" y="7182"/>
                </a:cubicBezTo>
                <a:cubicBezTo>
                  <a:pt x="7930" y="4155"/>
                  <a:pt x="12265" y="3725"/>
                  <a:pt x="14991" y="6267"/>
                </a:cubicBezTo>
                <a:close/>
              </a:path>
            </a:pathLst>
          </a:custGeom>
          <a:solidFill>
            <a:schemeClr val="bg1">
              <a:lumMod val="75000"/>
            </a:schemeClr>
          </a:solidFill>
          <a:ln w="12700">
            <a:miter lim="400000"/>
          </a:ln>
        </p:spPr>
        <p:txBody>
          <a:bodyPr lIns="38858" tIns="38858" rIns="38858" bIns="38858" anchor="ctr"/>
          <a:lstStyle/>
          <a:p>
            <a:pPr>
              <a:defRPr sz="3000">
                <a:solidFill>
                  <a:srgbClr val="FFFFFF"/>
                </a:solidFill>
              </a:defRPr>
            </a:pPr>
            <a:endParaRPr sz="3060"/>
          </a:p>
        </p:txBody>
      </p:sp>
      <p:sp>
        <p:nvSpPr>
          <p:cNvPr id="39" name="Shape">
            <a:extLst>
              <a:ext uri="{FF2B5EF4-FFF2-40B4-BE49-F238E27FC236}">
                <a16:creationId xmlns:a16="http://schemas.microsoft.com/office/drawing/2014/main" id="{5E807C59-46BF-48B2-85F4-706E954522B8}"/>
              </a:ext>
            </a:extLst>
          </p:cNvPr>
          <p:cNvSpPr/>
          <p:nvPr/>
        </p:nvSpPr>
        <p:spPr>
          <a:xfrm>
            <a:off x="2317794" y="3583471"/>
            <a:ext cx="1040725" cy="1039625"/>
          </a:xfrm>
          <a:custGeom>
            <a:avLst/>
            <a:gdLst/>
            <a:ahLst/>
            <a:cxnLst>
              <a:cxn ang="0">
                <a:pos x="wd2" y="hd2"/>
              </a:cxn>
              <a:cxn ang="5400000">
                <a:pos x="wd2" y="hd2"/>
              </a:cxn>
              <a:cxn ang="10800000">
                <a:pos x="wd2" y="hd2"/>
              </a:cxn>
              <a:cxn ang="16200000">
                <a:pos x="wd2" y="hd2"/>
              </a:cxn>
            </a:cxnLst>
            <a:rect l="0" t="0" r="r" b="b"/>
            <a:pathLst>
              <a:path w="19004" h="19002" extrusionOk="0">
                <a:moveTo>
                  <a:pt x="5746" y="781"/>
                </a:moveTo>
                <a:cubicBezTo>
                  <a:pt x="10565" y="-1299"/>
                  <a:pt x="16153" y="919"/>
                  <a:pt x="18228" y="5736"/>
                </a:cubicBezTo>
                <a:cubicBezTo>
                  <a:pt x="20302" y="10552"/>
                  <a:pt x="18077" y="16142"/>
                  <a:pt x="13258" y="18221"/>
                </a:cubicBezTo>
                <a:cubicBezTo>
                  <a:pt x="8439" y="20301"/>
                  <a:pt x="2851" y="18083"/>
                  <a:pt x="776" y="13266"/>
                </a:cubicBezTo>
                <a:cubicBezTo>
                  <a:pt x="-1298" y="8450"/>
                  <a:pt x="927" y="2860"/>
                  <a:pt x="5746" y="781"/>
                </a:cubicBezTo>
                <a:close/>
              </a:path>
            </a:pathLst>
          </a:custGeom>
          <a:solidFill>
            <a:schemeClr val="tx2">
              <a:lumMod val="50000"/>
            </a:schemeClr>
          </a:solidFill>
          <a:ln/>
        </p:spPr>
        <p:style>
          <a:lnRef idx="0">
            <a:schemeClr val="accent1"/>
          </a:lnRef>
          <a:fillRef idx="3">
            <a:schemeClr val="accent1"/>
          </a:fillRef>
          <a:effectRef idx="3">
            <a:schemeClr val="accent1"/>
          </a:effectRef>
          <a:fontRef idx="minor">
            <a:schemeClr val="lt1"/>
          </a:fontRef>
        </p:style>
        <p:txBody>
          <a:bodyPr lIns="38858" tIns="38858" rIns="38858" bIns="38858" anchor="ctr"/>
          <a:lstStyle/>
          <a:p>
            <a:pPr>
              <a:defRPr sz="3000">
                <a:solidFill>
                  <a:srgbClr val="FFFFFF"/>
                </a:solidFill>
              </a:defRPr>
            </a:pPr>
            <a:endParaRPr sz="3060"/>
          </a:p>
        </p:txBody>
      </p:sp>
      <p:sp>
        <p:nvSpPr>
          <p:cNvPr id="40" name="Shape">
            <a:extLst>
              <a:ext uri="{FF2B5EF4-FFF2-40B4-BE49-F238E27FC236}">
                <a16:creationId xmlns:a16="http://schemas.microsoft.com/office/drawing/2014/main" id="{0E5F5024-3DE6-46C4-A491-EE46EBC75B3C}"/>
              </a:ext>
            </a:extLst>
          </p:cNvPr>
          <p:cNvSpPr/>
          <p:nvPr/>
        </p:nvSpPr>
        <p:spPr>
          <a:xfrm>
            <a:off x="3756550" y="1785023"/>
            <a:ext cx="1395317" cy="1395317"/>
          </a:xfrm>
          <a:custGeom>
            <a:avLst/>
            <a:gdLst/>
            <a:ahLst/>
            <a:cxnLst>
              <a:cxn ang="0">
                <a:pos x="wd2" y="hd2"/>
              </a:cxn>
              <a:cxn ang="5400000">
                <a:pos x="wd2" y="hd2"/>
              </a:cxn>
              <a:cxn ang="10800000">
                <a:pos x="wd2" y="hd2"/>
              </a:cxn>
              <a:cxn ang="16200000">
                <a:pos x="wd2" y="hd2"/>
              </a:cxn>
            </a:cxnLst>
            <a:rect l="0" t="0" r="r" b="b"/>
            <a:pathLst>
              <a:path w="19674" h="19674" extrusionOk="0">
                <a:moveTo>
                  <a:pt x="2886" y="2886"/>
                </a:moveTo>
                <a:cubicBezTo>
                  <a:pt x="6731" y="-958"/>
                  <a:pt x="12960" y="-963"/>
                  <a:pt x="16798" y="2876"/>
                </a:cubicBezTo>
                <a:cubicBezTo>
                  <a:pt x="20637" y="6714"/>
                  <a:pt x="20632" y="12943"/>
                  <a:pt x="16788" y="16788"/>
                </a:cubicBezTo>
                <a:cubicBezTo>
                  <a:pt x="12943" y="20632"/>
                  <a:pt x="6714" y="20637"/>
                  <a:pt x="2876" y="16798"/>
                </a:cubicBezTo>
                <a:cubicBezTo>
                  <a:pt x="-963" y="12960"/>
                  <a:pt x="-958" y="6731"/>
                  <a:pt x="2886" y="2886"/>
                </a:cubicBezTo>
                <a:close/>
              </a:path>
            </a:pathLst>
          </a:custGeom>
          <a:solidFill>
            <a:srgbClr val="EBEBEB"/>
          </a:solidFill>
          <a:ln/>
        </p:spPr>
        <p:style>
          <a:lnRef idx="0">
            <a:schemeClr val="accent2"/>
          </a:lnRef>
          <a:fillRef idx="3">
            <a:schemeClr val="accent2"/>
          </a:fillRef>
          <a:effectRef idx="3">
            <a:schemeClr val="accent2"/>
          </a:effectRef>
          <a:fontRef idx="minor">
            <a:schemeClr val="lt1"/>
          </a:fontRef>
        </p:style>
        <p:txBody>
          <a:bodyPr lIns="38858" tIns="38858" rIns="38858" bIns="38858" anchor="ctr"/>
          <a:lstStyle/>
          <a:p>
            <a:pPr>
              <a:defRPr sz="3000">
                <a:solidFill>
                  <a:srgbClr val="FFFFFF"/>
                </a:solidFill>
              </a:defRPr>
            </a:pPr>
            <a:endParaRPr sz="3060"/>
          </a:p>
        </p:txBody>
      </p:sp>
      <p:sp>
        <p:nvSpPr>
          <p:cNvPr id="41" name="Shape">
            <a:extLst>
              <a:ext uri="{FF2B5EF4-FFF2-40B4-BE49-F238E27FC236}">
                <a16:creationId xmlns:a16="http://schemas.microsoft.com/office/drawing/2014/main" id="{7B791014-5FA7-4062-9133-F2FCF0073CE2}"/>
              </a:ext>
            </a:extLst>
          </p:cNvPr>
          <p:cNvSpPr/>
          <p:nvPr/>
        </p:nvSpPr>
        <p:spPr>
          <a:xfrm>
            <a:off x="5102051" y="3836583"/>
            <a:ext cx="1389719" cy="1389720"/>
          </a:xfrm>
          <a:custGeom>
            <a:avLst/>
            <a:gdLst/>
            <a:ahLst/>
            <a:cxnLst>
              <a:cxn ang="0">
                <a:pos x="wd2" y="hd2"/>
              </a:cxn>
              <a:cxn ang="5400000">
                <a:pos x="wd2" y="hd2"/>
              </a:cxn>
              <a:cxn ang="10800000">
                <a:pos x="wd2" y="hd2"/>
              </a:cxn>
              <a:cxn ang="16200000">
                <a:pos x="wd2" y="hd2"/>
              </a:cxn>
            </a:cxnLst>
            <a:rect l="0" t="0" r="r" b="b"/>
            <a:pathLst>
              <a:path w="19674" h="19674" extrusionOk="0">
                <a:moveTo>
                  <a:pt x="2886" y="2886"/>
                </a:moveTo>
                <a:cubicBezTo>
                  <a:pt x="6731" y="-958"/>
                  <a:pt x="12960" y="-963"/>
                  <a:pt x="16798" y="2876"/>
                </a:cubicBezTo>
                <a:cubicBezTo>
                  <a:pt x="20637" y="6714"/>
                  <a:pt x="20632" y="12943"/>
                  <a:pt x="16788" y="16788"/>
                </a:cubicBezTo>
                <a:cubicBezTo>
                  <a:pt x="12943" y="20632"/>
                  <a:pt x="6714" y="20637"/>
                  <a:pt x="2876" y="16798"/>
                </a:cubicBezTo>
                <a:cubicBezTo>
                  <a:pt x="-963" y="12960"/>
                  <a:pt x="-958" y="6731"/>
                  <a:pt x="2886" y="2886"/>
                </a:cubicBezTo>
                <a:close/>
              </a:path>
            </a:pathLst>
          </a:custGeom>
          <a:solidFill>
            <a:schemeClr val="accent2">
              <a:lumMod val="50000"/>
            </a:schemeClr>
          </a:solidFill>
          <a:ln/>
        </p:spPr>
        <p:style>
          <a:lnRef idx="0">
            <a:schemeClr val="accent5"/>
          </a:lnRef>
          <a:fillRef idx="3">
            <a:schemeClr val="accent5"/>
          </a:fillRef>
          <a:effectRef idx="3">
            <a:schemeClr val="accent5"/>
          </a:effectRef>
          <a:fontRef idx="minor">
            <a:schemeClr val="lt1"/>
          </a:fontRef>
        </p:style>
        <p:txBody>
          <a:bodyPr lIns="38858" tIns="38858" rIns="38858" bIns="38858" anchor="ctr"/>
          <a:lstStyle/>
          <a:p>
            <a:pPr>
              <a:defRPr sz="3000">
                <a:solidFill>
                  <a:srgbClr val="FFFFFF"/>
                </a:solidFill>
              </a:defRPr>
            </a:pPr>
            <a:endParaRPr sz="3060"/>
          </a:p>
        </p:txBody>
      </p:sp>
      <p:sp>
        <p:nvSpPr>
          <p:cNvPr id="42" name="Shape">
            <a:extLst>
              <a:ext uri="{FF2B5EF4-FFF2-40B4-BE49-F238E27FC236}">
                <a16:creationId xmlns:a16="http://schemas.microsoft.com/office/drawing/2014/main" id="{1CB9E674-5A5B-4952-96D2-3F0974E40427}"/>
              </a:ext>
            </a:extLst>
          </p:cNvPr>
          <p:cNvSpPr/>
          <p:nvPr/>
        </p:nvSpPr>
        <p:spPr>
          <a:xfrm>
            <a:off x="7313464" y="3197138"/>
            <a:ext cx="1040725" cy="1039625"/>
          </a:xfrm>
          <a:custGeom>
            <a:avLst/>
            <a:gdLst/>
            <a:ahLst/>
            <a:cxnLst>
              <a:cxn ang="0">
                <a:pos x="wd2" y="hd2"/>
              </a:cxn>
              <a:cxn ang="5400000">
                <a:pos x="wd2" y="hd2"/>
              </a:cxn>
              <a:cxn ang="10800000">
                <a:pos x="wd2" y="hd2"/>
              </a:cxn>
              <a:cxn ang="16200000">
                <a:pos x="wd2" y="hd2"/>
              </a:cxn>
            </a:cxnLst>
            <a:rect l="0" t="0" r="r" b="b"/>
            <a:pathLst>
              <a:path w="19004" h="19002" extrusionOk="0">
                <a:moveTo>
                  <a:pt x="5746" y="781"/>
                </a:moveTo>
                <a:cubicBezTo>
                  <a:pt x="10565" y="-1299"/>
                  <a:pt x="16153" y="919"/>
                  <a:pt x="18228" y="5736"/>
                </a:cubicBezTo>
                <a:cubicBezTo>
                  <a:pt x="20302" y="10552"/>
                  <a:pt x="18077" y="16142"/>
                  <a:pt x="13258" y="18221"/>
                </a:cubicBezTo>
                <a:cubicBezTo>
                  <a:pt x="8439" y="20301"/>
                  <a:pt x="2851" y="18083"/>
                  <a:pt x="776" y="13266"/>
                </a:cubicBezTo>
                <a:cubicBezTo>
                  <a:pt x="-1298" y="8450"/>
                  <a:pt x="927" y="2860"/>
                  <a:pt x="5746" y="781"/>
                </a:cubicBezTo>
                <a:close/>
              </a:path>
            </a:pathLst>
          </a:custGeom>
          <a:solidFill>
            <a:schemeClr val="accent4">
              <a:lumMod val="20000"/>
              <a:lumOff val="80000"/>
            </a:schemeClr>
          </a:solidFill>
          <a:ln/>
        </p:spPr>
        <p:style>
          <a:lnRef idx="0">
            <a:schemeClr val="accent3"/>
          </a:lnRef>
          <a:fillRef idx="3">
            <a:schemeClr val="accent3"/>
          </a:fillRef>
          <a:effectRef idx="3">
            <a:schemeClr val="accent3"/>
          </a:effectRef>
          <a:fontRef idx="minor">
            <a:schemeClr val="lt1"/>
          </a:fontRef>
        </p:style>
        <p:txBody>
          <a:bodyPr lIns="38858" tIns="38858" rIns="38858" bIns="38858" anchor="ctr"/>
          <a:lstStyle/>
          <a:p>
            <a:pPr>
              <a:defRPr sz="3000">
                <a:solidFill>
                  <a:srgbClr val="FFFFFF"/>
                </a:solidFill>
              </a:defRPr>
            </a:pPr>
            <a:endParaRPr sz="3060"/>
          </a:p>
        </p:txBody>
      </p:sp>
      <p:sp>
        <p:nvSpPr>
          <p:cNvPr id="55" name="Shape">
            <a:extLst>
              <a:ext uri="{FF2B5EF4-FFF2-40B4-BE49-F238E27FC236}">
                <a16:creationId xmlns:a16="http://schemas.microsoft.com/office/drawing/2014/main" id="{22692AC6-6F66-486E-90C1-5EF6AE09CEF9}"/>
              </a:ext>
            </a:extLst>
          </p:cNvPr>
          <p:cNvSpPr/>
          <p:nvPr/>
        </p:nvSpPr>
        <p:spPr>
          <a:xfrm>
            <a:off x="8685620" y="4529315"/>
            <a:ext cx="802273" cy="800967"/>
          </a:xfrm>
          <a:custGeom>
            <a:avLst/>
            <a:gdLst/>
            <a:ahLst/>
            <a:cxnLst>
              <a:cxn ang="0">
                <a:pos x="wd2" y="hd2"/>
              </a:cxn>
              <a:cxn ang="5400000">
                <a:pos x="wd2" y="hd2"/>
              </a:cxn>
              <a:cxn ang="10800000">
                <a:pos x="wd2" y="hd2"/>
              </a:cxn>
              <a:cxn ang="16200000">
                <a:pos x="wd2" y="hd2"/>
              </a:cxn>
            </a:cxnLst>
            <a:rect l="0" t="0" r="r" b="b"/>
            <a:pathLst>
              <a:path w="20582" h="20579" extrusionOk="0">
                <a:moveTo>
                  <a:pt x="9277" y="51"/>
                </a:moveTo>
                <a:cubicBezTo>
                  <a:pt x="14932" y="-511"/>
                  <a:pt x="19971" y="3617"/>
                  <a:pt x="20531" y="9272"/>
                </a:cubicBezTo>
                <a:cubicBezTo>
                  <a:pt x="21091" y="14926"/>
                  <a:pt x="16960" y="19965"/>
                  <a:pt x="11305" y="20527"/>
                </a:cubicBezTo>
                <a:cubicBezTo>
                  <a:pt x="5650" y="21089"/>
                  <a:pt x="611" y="16961"/>
                  <a:pt x="51" y="11306"/>
                </a:cubicBezTo>
                <a:cubicBezTo>
                  <a:pt x="-509" y="5652"/>
                  <a:pt x="3622" y="613"/>
                  <a:pt x="9277" y="51"/>
                </a:cubicBezTo>
                <a:close/>
              </a:path>
            </a:pathLst>
          </a:custGeom>
          <a:solidFill>
            <a:schemeClr val="accent2">
              <a:lumMod val="60000"/>
              <a:lumOff val="40000"/>
            </a:schemeClr>
          </a:solidFill>
          <a:ln/>
        </p:spPr>
        <p:style>
          <a:lnRef idx="0">
            <a:schemeClr val="accent6"/>
          </a:lnRef>
          <a:fillRef idx="3">
            <a:schemeClr val="accent6"/>
          </a:fillRef>
          <a:effectRef idx="3">
            <a:schemeClr val="accent6"/>
          </a:effectRef>
          <a:fontRef idx="minor">
            <a:schemeClr val="lt1"/>
          </a:fontRef>
        </p:style>
        <p:txBody>
          <a:bodyPr lIns="38858" tIns="38858" rIns="38858" bIns="38858" anchor="ctr"/>
          <a:lstStyle/>
          <a:p>
            <a:pPr>
              <a:defRPr sz="3000">
                <a:solidFill>
                  <a:srgbClr val="FFFFFF"/>
                </a:solidFill>
              </a:defRPr>
            </a:pPr>
            <a:endParaRPr sz="3060"/>
          </a:p>
        </p:txBody>
      </p:sp>
      <p:sp>
        <p:nvSpPr>
          <p:cNvPr id="22" name="Graphic 60" descr="Puzzle">
            <a:extLst>
              <a:ext uri="{FF2B5EF4-FFF2-40B4-BE49-F238E27FC236}">
                <a16:creationId xmlns:a16="http://schemas.microsoft.com/office/drawing/2014/main" id="{74068A52-9289-4BD0-AED2-17AD3EEFCBAE}"/>
              </a:ext>
            </a:extLst>
          </p:cNvPr>
          <p:cNvSpPr/>
          <p:nvPr/>
        </p:nvSpPr>
        <p:spPr>
          <a:xfrm>
            <a:off x="7479031" y="3377641"/>
            <a:ext cx="690222" cy="690222"/>
          </a:xfrm>
          <a:custGeom>
            <a:avLst/>
            <a:gdLst>
              <a:gd name="connsiteX0" fmla="*/ 492443 w 762000"/>
              <a:gd name="connsiteY0" fmla="*/ 578168 h 762000"/>
              <a:gd name="connsiteX1" fmla="*/ 451485 w 762000"/>
              <a:gd name="connsiteY1" fmla="*/ 452438 h 762000"/>
              <a:gd name="connsiteX2" fmla="*/ 458153 w 762000"/>
              <a:gd name="connsiteY2" fmla="*/ 445770 h 762000"/>
              <a:gd name="connsiteX3" fmla="*/ 585788 w 762000"/>
              <a:gd name="connsiteY3" fmla="*/ 484823 h 762000"/>
              <a:gd name="connsiteX4" fmla="*/ 653415 w 762000"/>
              <a:gd name="connsiteY4" fmla="*/ 539115 h 762000"/>
              <a:gd name="connsiteX5" fmla="*/ 762000 w 762000"/>
              <a:gd name="connsiteY5" fmla="*/ 430530 h 762000"/>
              <a:gd name="connsiteX6" fmla="*/ 600075 w 762000"/>
              <a:gd name="connsiteY6" fmla="*/ 268605 h 762000"/>
              <a:gd name="connsiteX7" fmla="*/ 654368 w 762000"/>
              <a:gd name="connsiteY7" fmla="*/ 200978 h 762000"/>
              <a:gd name="connsiteX8" fmla="*/ 693420 w 762000"/>
              <a:gd name="connsiteY8" fmla="*/ 73343 h 762000"/>
              <a:gd name="connsiteX9" fmla="*/ 686753 w 762000"/>
              <a:gd name="connsiteY9" fmla="*/ 66675 h 762000"/>
              <a:gd name="connsiteX10" fmla="*/ 561023 w 762000"/>
              <a:gd name="connsiteY10" fmla="*/ 107632 h 762000"/>
              <a:gd name="connsiteX11" fmla="*/ 493395 w 762000"/>
              <a:gd name="connsiteY11" fmla="*/ 161925 h 762000"/>
              <a:gd name="connsiteX12" fmla="*/ 331470 w 762000"/>
              <a:gd name="connsiteY12" fmla="*/ 0 h 762000"/>
              <a:gd name="connsiteX13" fmla="*/ 221933 w 762000"/>
              <a:gd name="connsiteY13" fmla="*/ 108585 h 762000"/>
              <a:gd name="connsiteX14" fmla="*/ 276225 w 762000"/>
              <a:gd name="connsiteY14" fmla="*/ 176213 h 762000"/>
              <a:gd name="connsiteX15" fmla="*/ 317183 w 762000"/>
              <a:gd name="connsiteY15" fmla="*/ 301943 h 762000"/>
              <a:gd name="connsiteX16" fmla="*/ 310515 w 762000"/>
              <a:gd name="connsiteY16" fmla="*/ 308610 h 762000"/>
              <a:gd name="connsiteX17" fmla="*/ 182880 w 762000"/>
              <a:gd name="connsiteY17" fmla="*/ 269558 h 762000"/>
              <a:gd name="connsiteX18" fmla="*/ 115253 w 762000"/>
              <a:gd name="connsiteY18" fmla="*/ 215265 h 762000"/>
              <a:gd name="connsiteX19" fmla="*/ 0 w 762000"/>
              <a:gd name="connsiteY19" fmla="*/ 331470 h 762000"/>
              <a:gd name="connsiteX20" fmla="*/ 161925 w 762000"/>
              <a:gd name="connsiteY20" fmla="*/ 493395 h 762000"/>
              <a:gd name="connsiteX21" fmla="*/ 107632 w 762000"/>
              <a:gd name="connsiteY21" fmla="*/ 561023 h 762000"/>
              <a:gd name="connsiteX22" fmla="*/ 68580 w 762000"/>
              <a:gd name="connsiteY22" fmla="*/ 688658 h 762000"/>
              <a:gd name="connsiteX23" fmla="*/ 75248 w 762000"/>
              <a:gd name="connsiteY23" fmla="*/ 695325 h 762000"/>
              <a:gd name="connsiteX24" fmla="*/ 200978 w 762000"/>
              <a:gd name="connsiteY24" fmla="*/ 654368 h 762000"/>
              <a:gd name="connsiteX25" fmla="*/ 268605 w 762000"/>
              <a:gd name="connsiteY25" fmla="*/ 600075 h 762000"/>
              <a:gd name="connsiteX26" fmla="*/ 430530 w 762000"/>
              <a:gd name="connsiteY26" fmla="*/ 762000 h 762000"/>
              <a:gd name="connsiteX27" fmla="*/ 546735 w 762000"/>
              <a:gd name="connsiteY27" fmla="*/ 645795 h 762000"/>
              <a:gd name="connsiteX28" fmla="*/ 492443 w 762000"/>
              <a:gd name="connsiteY28" fmla="*/ 57816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000" h="762000">
                <a:moveTo>
                  <a:pt x="492443" y="578168"/>
                </a:moveTo>
                <a:cubicBezTo>
                  <a:pt x="429578" y="580073"/>
                  <a:pt x="406718" y="499110"/>
                  <a:pt x="451485" y="452438"/>
                </a:cubicBezTo>
                <a:lnTo>
                  <a:pt x="458153" y="445770"/>
                </a:lnTo>
                <a:cubicBezTo>
                  <a:pt x="504825" y="401003"/>
                  <a:pt x="587693" y="421958"/>
                  <a:pt x="585788" y="484823"/>
                </a:cubicBezTo>
                <a:cubicBezTo>
                  <a:pt x="584835" y="521018"/>
                  <a:pt x="627698" y="564833"/>
                  <a:pt x="653415" y="539115"/>
                </a:cubicBezTo>
                <a:lnTo>
                  <a:pt x="762000" y="430530"/>
                </a:lnTo>
                <a:lnTo>
                  <a:pt x="600075" y="268605"/>
                </a:lnTo>
                <a:cubicBezTo>
                  <a:pt x="574358" y="242888"/>
                  <a:pt x="618173" y="200025"/>
                  <a:pt x="654368" y="200978"/>
                </a:cubicBezTo>
                <a:cubicBezTo>
                  <a:pt x="717233" y="202883"/>
                  <a:pt x="738188" y="120015"/>
                  <a:pt x="693420" y="73343"/>
                </a:cubicBezTo>
                <a:lnTo>
                  <a:pt x="686753" y="66675"/>
                </a:lnTo>
                <a:cubicBezTo>
                  <a:pt x="640080" y="21908"/>
                  <a:pt x="559118" y="44768"/>
                  <a:pt x="561023" y="107632"/>
                </a:cubicBezTo>
                <a:cubicBezTo>
                  <a:pt x="561975" y="143828"/>
                  <a:pt x="519113" y="187643"/>
                  <a:pt x="493395" y="161925"/>
                </a:cubicBezTo>
                <a:lnTo>
                  <a:pt x="331470" y="0"/>
                </a:lnTo>
                <a:lnTo>
                  <a:pt x="221933" y="108585"/>
                </a:lnTo>
                <a:cubicBezTo>
                  <a:pt x="196215" y="134303"/>
                  <a:pt x="240030" y="177165"/>
                  <a:pt x="276225" y="176213"/>
                </a:cubicBezTo>
                <a:cubicBezTo>
                  <a:pt x="339090" y="174308"/>
                  <a:pt x="361950" y="255270"/>
                  <a:pt x="317183" y="301943"/>
                </a:cubicBezTo>
                <a:lnTo>
                  <a:pt x="310515" y="308610"/>
                </a:lnTo>
                <a:cubicBezTo>
                  <a:pt x="263843" y="353378"/>
                  <a:pt x="180975" y="332423"/>
                  <a:pt x="182880" y="269558"/>
                </a:cubicBezTo>
                <a:cubicBezTo>
                  <a:pt x="183833" y="233363"/>
                  <a:pt x="140970" y="189548"/>
                  <a:pt x="115253" y="215265"/>
                </a:cubicBezTo>
                <a:lnTo>
                  <a:pt x="0" y="331470"/>
                </a:lnTo>
                <a:lnTo>
                  <a:pt x="161925" y="493395"/>
                </a:lnTo>
                <a:cubicBezTo>
                  <a:pt x="187643" y="519113"/>
                  <a:pt x="143828" y="561975"/>
                  <a:pt x="107632" y="561023"/>
                </a:cubicBezTo>
                <a:cubicBezTo>
                  <a:pt x="44768" y="559118"/>
                  <a:pt x="23813" y="641985"/>
                  <a:pt x="68580" y="688658"/>
                </a:cubicBezTo>
                <a:lnTo>
                  <a:pt x="75248" y="695325"/>
                </a:lnTo>
                <a:cubicBezTo>
                  <a:pt x="121920" y="740093"/>
                  <a:pt x="202883" y="717233"/>
                  <a:pt x="200978" y="654368"/>
                </a:cubicBezTo>
                <a:cubicBezTo>
                  <a:pt x="200025" y="618173"/>
                  <a:pt x="242888" y="574358"/>
                  <a:pt x="268605" y="600075"/>
                </a:cubicBezTo>
                <a:lnTo>
                  <a:pt x="430530" y="762000"/>
                </a:lnTo>
                <a:lnTo>
                  <a:pt x="546735" y="645795"/>
                </a:lnTo>
                <a:cubicBezTo>
                  <a:pt x="572453" y="620078"/>
                  <a:pt x="529590" y="577215"/>
                  <a:pt x="492443" y="578168"/>
                </a:cubicBezTo>
                <a:close/>
              </a:path>
            </a:pathLst>
          </a:custGeom>
          <a:solidFill>
            <a:srgbClr val="000000">
              <a:alpha val="66000"/>
            </a:srgbClr>
          </a:solidFill>
          <a:ln w="9525" cap="flat">
            <a:noFill/>
            <a:prstDash val="solid"/>
            <a:miter/>
          </a:ln>
        </p:spPr>
        <p:txBody>
          <a:bodyPr rtlCol="0" anchor="ctr"/>
          <a:lstStyle/>
          <a:p>
            <a:endParaRPr lang="en-US" sz="1836"/>
          </a:p>
        </p:txBody>
      </p:sp>
      <p:sp>
        <p:nvSpPr>
          <p:cNvPr id="78" name="TextBox 77">
            <a:extLst>
              <a:ext uri="{FF2B5EF4-FFF2-40B4-BE49-F238E27FC236}">
                <a16:creationId xmlns:a16="http://schemas.microsoft.com/office/drawing/2014/main" id="{8EE9BB77-481C-4FDE-AD43-279E6204D4C3}"/>
              </a:ext>
            </a:extLst>
          </p:cNvPr>
          <p:cNvSpPr txBox="1"/>
          <p:nvPr/>
        </p:nvSpPr>
        <p:spPr>
          <a:xfrm>
            <a:off x="9478155" y="3939220"/>
            <a:ext cx="1715222" cy="657359"/>
          </a:xfrm>
          <a:prstGeom prst="rect">
            <a:avLst/>
          </a:prstGeom>
          <a:noFill/>
        </p:spPr>
        <p:txBody>
          <a:bodyPr wrap="square" lIns="0" rIns="0" rtlCol="0" anchor="b">
            <a:spAutoFit/>
          </a:bodyPr>
          <a:lstStyle/>
          <a:p>
            <a:pPr algn="ctr"/>
            <a:r>
              <a:rPr lang="en-IL" sz="1836" b="1" dirty="0"/>
              <a:t>Operational</a:t>
            </a:r>
            <a:br>
              <a:rPr lang="en-IL" sz="1836" b="1" dirty="0"/>
            </a:br>
            <a:r>
              <a:rPr lang="en-IL" sz="1836" b="1" dirty="0"/>
              <a:t>Issues</a:t>
            </a:r>
            <a:endParaRPr lang="en-US" sz="1836" dirty="0"/>
          </a:p>
        </p:txBody>
      </p:sp>
      <p:sp>
        <p:nvSpPr>
          <p:cNvPr id="84" name="TextBox 83">
            <a:extLst>
              <a:ext uri="{FF2B5EF4-FFF2-40B4-BE49-F238E27FC236}">
                <a16:creationId xmlns:a16="http://schemas.microsoft.com/office/drawing/2014/main" id="{309AE859-95D5-40D4-A961-4FC216142088}"/>
              </a:ext>
            </a:extLst>
          </p:cNvPr>
          <p:cNvSpPr txBox="1"/>
          <p:nvPr/>
        </p:nvSpPr>
        <p:spPr>
          <a:xfrm>
            <a:off x="-680645" y="4787700"/>
            <a:ext cx="2984331" cy="720197"/>
          </a:xfrm>
          <a:prstGeom prst="rect">
            <a:avLst/>
          </a:prstGeom>
          <a:noFill/>
        </p:spPr>
        <p:txBody>
          <a:bodyPr wrap="square" lIns="0" rIns="0" rtlCol="0" anchor="b">
            <a:spAutoFit/>
          </a:bodyPr>
          <a:lstStyle/>
          <a:p>
            <a:pPr algn="r"/>
            <a:r>
              <a:rPr lang="en-IL" sz="2040" b="1" noProof="1"/>
              <a:t>Protocol</a:t>
            </a:r>
            <a:br>
              <a:rPr lang="en-IL" sz="2040" b="1" noProof="1"/>
            </a:br>
            <a:r>
              <a:rPr lang="en-IL" sz="2040" b="1" noProof="1"/>
              <a:t>Violations</a:t>
            </a:r>
            <a:endParaRPr lang="en-US" sz="2040" b="1" noProof="1"/>
          </a:p>
        </p:txBody>
      </p:sp>
      <p:sp>
        <p:nvSpPr>
          <p:cNvPr id="87" name="TextBox 86">
            <a:extLst>
              <a:ext uri="{FF2B5EF4-FFF2-40B4-BE49-F238E27FC236}">
                <a16:creationId xmlns:a16="http://schemas.microsoft.com/office/drawing/2014/main" id="{5010CFD7-EF63-4863-80AD-C7BBAF314069}"/>
              </a:ext>
            </a:extLst>
          </p:cNvPr>
          <p:cNvSpPr txBox="1"/>
          <p:nvPr/>
        </p:nvSpPr>
        <p:spPr>
          <a:xfrm>
            <a:off x="6207576" y="5663328"/>
            <a:ext cx="2984331" cy="720197"/>
          </a:xfrm>
          <a:prstGeom prst="rect">
            <a:avLst/>
          </a:prstGeom>
          <a:noFill/>
        </p:spPr>
        <p:txBody>
          <a:bodyPr wrap="square" lIns="0" rIns="0" rtlCol="0" anchor="b">
            <a:spAutoFit/>
          </a:bodyPr>
          <a:lstStyle/>
          <a:p>
            <a:r>
              <a:rPr lang="en-IL" sz="2040" b="1" noProof="1"/>
              <a:t>Industrial</a:t>
            </a:r>
            <a:br>
              <a:rPr lang="en-IL" sz="2040" b="1" noProof="1"/>
            </a:br>
            <a:r>
              <a:rPr lang="en-IL" sz="2040" b="1" noProof="1"/>
              <a:t>Malware</a:t>
            </a:r>
            <a:endParaRPr lang="en-US" sz="2040" b="1" noProof="1"/>
          </a:p>
        </p:txBody>
      </p:sp>
      <p:sp>
        <p:nvSpPr>
          <p:cNvPr id="93" name="TextBox 92">
            <a:extLst>
              <a:ext uri="{FF2B5EF4-FFF2-40B4-BE49-F238E27FC236}">
                <a16:creationId xmlns:a16="http://schemas.microsoft.com/office/drawing/2014/main" id="{1A168661-4106-4225-B7BE-B1F415F476AE}"/>
              </a:ext>
            </a:extLst>
          </p:cNvPr>
          <p:cNvSpPr txBox="1"/>
          <p:nvPr/>
        </p:nvSpPr>
        <p:spPr>
          <a:xfrm>
            <a:off x="8581375" y="2163462"/>
            <a:ext cx="2733051" cy="720197"/>
          </a:xfrm>
          <a:prstGeom prst="rect">
            <a:avLst/>
          </a:prstGeom>
          <a:noFill/>
        </p:spPr>
        <p:txBody>
          <a:bodyPr wrap="square" lIns="0" rIns="0" rtlCol="0" anchor="b">
            <a:spAutoFit/>
          </a:bodyPr>
          <a:lstStyle/>
          <a:p>
            <a:r>
              <a:rPr lang="en-IL" sz="2040" b="1" noProof="1"/>
              <a:t>Unusual M2M</a:t>
            </a:r>
            <a:br>
              <a:rPr lang="en-IL" sz="2040" b="1" noProof="1"/>
            </a:br>
            <a:r>
              <a:rPr lang="en-IL" sz="2040" b="1" noProof="1"/>
              <a:t>Communications</a:t>
            </a:r>
            <a:endParaRPr lang="en-US" sz="2040" b="1" noProof="1"/>
          </a:p>
        </p:txBody>
      </p:sp>
      <p:sp>
        <p:nvSpPr>
          <p:cNvPr id="98" name="Graphic 60" descr="Puzzle">
            <a:extLst>
              <a:ext uri="{FF2B5EF4-FFF2-40B4-BE49-F238E27FC236}">
                <a16:creationId xmlns:a16="http://schemas.microsoft.com/office/drawing/2014/main" id="{7E1F4FEA-28D6-4142-B34E-F64409CDD0EE}"/>
              </a:ext>
            </a:extLst>
          </p:cNvPr>
          <p:cNvSpPr>
            <a:spLocks noChangeAspect="1"/>
          </p:cNvSpPr>
          <p:nvPr/>
        </p:nvSpPr>
        <p:spPr>
          <a:xfrm>
            <a:off x="11081275" y="2213374"/>
            <a:ext cx="466302" cy="466302"/>
          </a:xfrm>
          <a:custGeom>
            <a:avLst/>
            <a:gdLst>
              <a:gd name="connsiteX0" fmla="*/ 492443 w 762000"/>
              <a:gd name="connsiteY0" fmla="*/ 578168 h 762000"/>
              <a:gd name="connsiteX1" fmla="*/ 451485 w 762000"/>
              <a:gd name="connsiteY1" fmla="*/ 452438 h 762000"/>
              <a:gd name="connsiteX2" fmla="*/ 458153 w 762000"/>
              <a:gd name="connsiteY2" fmla="*/ 445770 h 762000"/>
              <a:gd name="connsiteX3" fmla="*/ 585788 w 762000"/>
              <a:gd name="connsiteY3" fmla="*/ 484823 h 762000"/>
              <a:gd name="connsiteX4" fmla="*/ 653415 w 762000"/>
              <a:gd name="connsiteY4" fmla="*/ 539115 h 762000"/>
              <a:gd name="connsiteX5" fmla="*/ 762000 w 762000"/>
              <a:gd name="connsiteY5" fmla="*/ 430530 h 762000"/>
              <a:gd name="connsiteX6" fmla="*/ 600075 w 762000"/>
              <a:gd name="connsiteY6" fmla="*/ 268605 h 762000"/>
              <a:gd name="connsiteX7" fmla="*/ 654368 w 762000"/>
              <a:gd name="connsiteY7" fmla="*/ 200978 h 762000"/>
              <a:gd name="connsiteX8" fmla="*/ 693420 w 762000"/>
              <a:gd name="connsiteY8" fmla="*/ 73343 h 762000"/>
              <a:gd name="connsiteX9" fmla="*/ 686753 w 762000"/>
              <a:gd name="connsiteY9" fmla="*/ 66675 h 762000"/>
              <a:gd name="connsiteX10" fmla="*/ 561023 w 762000"/>
              <a:gd name="connsiteY10" fmla="*/ 107632 h 762000"/>
              <a:gd name="connsiteX11" fmla="*/ 493395 w 762000"/>
              <a:gd name="connsiteY11" fmla="*/ 161925 h 762000"/>
              <a:gd name="connsiteX12" fmla="*/ 331470 w 762000"/>
              <a:gd name="connsiteY12" fmla="*/ 0 h 762000"/>
              <a:gd name="connsiteX13" fmla="*/ 221933 w 762000"/>
              <a:gd name="connsiteY13" fmla="*/ 108585 h 762000"/>
              <a:gd name="connsiteX14" fmla="*/ 276225 w 762000"/>
              <a:gd name="connsiteY14" fmla="*/ 176213 h 762000"/>
              <a:gd name="connsiteX15" fmla="*/ 317183 w 762000"/>
              <a:gd name="connsiteY15" fmla="*/ 301943 h 762000"/>
              <a:gd name="connsiteX16" fmla="*/ 310515 w 762000"/>
              <a:gd name="connsiteY16" fmla="*/ 308610 h 762000"/>
              <a:gd name="connsiteX17" fmla="*/ 182880 w 762000"/>
              <a:gd name="connsiteY17" fmla="*/ 269558 h 762000"/>
              <a:gd name="connsiteX18" fmla="*/ 115253 w 762000"/>
              <a:gd name="connsiteY18" fmla="*/ 215265 h 762000"/>
              <a:gd name="connsiteX19" fmla="*/ 0 w 762000"/>
              <a:gd name="connsiteY19" fmla="*/ 331470 h 762000"/>
              <a:gd name="connsiteX20" fmla="*/ 161925 w 762000"/>
              <a:gd name="connsiteY20" fmla="*/ 493395 h 762000"/>
              <a:gd name="connsiteX21" fmla="*/ 107632 w 762000"/>
              <a:gd name="connsiteY21" fmla="*/ 561023 h 762000"/>
              <a:gd name="connsiteX22" fmla="*/ 68580 w 762000"/>
              <a:gd name="connsiteY22" fmla="*/ 688658 h 762000"/>
              <a:gd name="connsiteX23" fmla="*/ 75248 w 762000"/>
              <a:gd name="connsiteY23" fmla="*/ 695325 h 762000"/>
              <a:gd name="connsiteX24" fmla="*/ 200978 w 762000"/>
              <a:gd name="connsiteY24" fmla="*/ 654368 h 762000"/>
              <a:gd name="connsiteX25" fmla="*/ 268605 w 762000"/>
              <a:gd name="connsiteY25" fmla="*/ 600075 h 762000"/>
              <a:gd name="connsiteX26" fmla="*/ 430530 w 762000"/>
              <a:gd name="connsiteY26" fmla="*/ 762000 h 762000"/>
              <a:gd name="connsiteX27" fmla="*/ 546735 w 762000"/>
              <a:gd name="connsiteY27" fmla="*/ 645795 h 762000"/>
              <a:gd name="connsiteX28" fmla="*/ 492443 w 762000"/>
              <a:gd name="connsiteY28" fmla="*/ 57816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2000" h="762000">
                <a:moveTo>
                  <a:pt x="492443" y="578168"/>
                </a:moveTo>
                <a:cubicBezTo>
                  <a:pt x="429578" y="580073"/>
                  <a:pt x="406718" y="499110"/>
                  <a:pt x="451485" y="452438"/>
                </a:cubicBezTo>
                <a:lnTo>
                  <a:pt x="458153" y="445770"/>
                </a:lnTo>
                <a:cubicBezTo>
                  <a:pt x="504825" y="401003"/>
                  <a:pt x="587693" y="421958"/>
                  <a:pt x="585788" y="484823"/>
                </a:cubicBezTo>
                <a:cubicBezTo>
                  <a:pt x="584835" y="521018"/>
                  <a:pt x="627698" y="564833"/>
                  <a:pt x="653415" y="539115"/>
                </a:cubicBezTo>
                <a:lnTo>
                  <a:pt x="762000" y="430530"/>
                </a:lnTo>
                <a:lnTo>
                  <a:pt x="600075" y="268605"/>
                </a:lnTo>
                <a:cubicBezTo>
                  <a:pt x="574358" y="242888"/>
                  <a:pt x="618173" y="200025"/>
                  <a:pt x="654368" y="200978"/>
                </a:cubicBezTo>
                <a:cubicBezTo>
                  <a:pt x="717233" y="202883"/>
                  <a:pt x="738188" y="120015"/>
                  <a:pt x="693420" y="73343"/>
                </a:cubicBezTo>
                <a:lnTo>
                  <a:pt x="686753" y="66675"/>
                </a:lnTo>
                <a:cubicBezTo>
                  <a:pt x="640080" y="21908"/>
                  <a:pt x="559118" y="44768"/>
                  <a:pt x="561023" y="107632"/>
                </a:cubicBezTo>
                <a:cubicBezTo>
                  <a:pt x="561975" y="143828"/>
                  <a:pt x="519113" y="187643"/>
                  <a:pt x="493395" y="161925"/>
                </a:cubicBezTo>
                <a:lnTo>
                  <a:pt x="331470" y="0"/>
                </a:lnTo>
                <a:lnTo>
                  <a:pt x="221933" y="108585"/>
                </a:lnTo>
                <a:cubicBezTo>
                  <a:pt x="196215" y="134303"/>
                  <a:pt x="240030" y="177165"/>
                  <a:pt x="276225" y="176213"/>
                </a:cubicBezTo>
                <a:cubicBezTo>
                  <a:pt x="339090" y="174308"/>
                  <a:pt x="361950" y="255270"/>
                  <a:pt x="317183" y="301943"/>
                </a:cubicBezTo>
                <a:lnTo>
                  <a:pt x="310515" y="308610"/>
                </a:lnTo>
                <a:cubicBezTo>
                  <a:pt x="263843" y="353378"/>
                  <a:pt x="180975" y="332423"/>
                  <a:pt x="182880" y="269558"/>
                </a:cubicBezTo>
                <a:cubicBezTo>
                  <a:pt x="183833" y="233363"/>
                  <a:pt x="140970" y="189548"/>
                  <a:pt x="115253" y="215265"/>
                </a:cubicBezTo>
                <a:lnTo>
                  <a:pt x="0" y="331470"/>
                </a:lnTo>
                <a:lnTo>
                  <a:pt x="161925" y="493395"/>
                </a:lnTo>
                <a:cubicBezTo>
                  <a:pt x="187643" y="519113"/>
                  <a:pt x="143828" y="561975"/>
                  <a:pt x="107632" y="561023"/>
                </a:cubicBezTo>
                <a:cubicBezTo>
                  <a:pt x="44768" y="559118"/>
                  <a:pt x="23813" y="641985"/>
                  <a:pt x="68580" y="688658"/>
                </a:cubicBezTo>
                <a:lnTo>
                  <a:pt x="75248" y="695325"/>
                </a:lnTo>
                <a:cubicBezTo>
                  <a:pt x="121920" y="740093"/>
                  <a:pt x="202883" y="717233"/>
                  <a:pt x="200978" y="654368"/>
                </a:cubicBezTo>
                <a:cubicBezTo>
                  <a:pt x="200025" y="618173"/>
                  <a:pt x="242888" y="574358"/>
                  <a:pt x="268605" y="600075"/>
                </a:cubicBezTo>
                <a:lnTo>
                  <a:pt x="430530" y="762000"/>
                </a:lnTo>
                <a:lnTo>
                  <a:pt x="546735" y="645795"/>
                </a:lnTo>
                <a:cubicBezTo>
                  <a:pt x="572453" y="620078"/>
                  <a:pt x="529590" y="577215"/>
                  <a:pt x="492443" y="578168"/>
                </a:cubicBezTo>
                <a:close/>
              </a:path>
            </a:pathLst>
          </a:custGeom>
          <a:solidFill>
            <a:schemeClr val="accent3">
              <a:lumMod val="75000"/>
            </a:schemeClr>
          </a:solidFill>
          <a:ln w="9525" cap="flat">
            <a:noFill/>
            <a:prstDash val="solid"/>
            <a:miter/>
          </a:ln>
        </p:spPr>
        <p:txBody>
          <a:bodyPr rtlCol="0" anchor="ctr"/>
          <a:lstStyle/>
          <a:p>
            <a:endParaRPr lang="en-US" sz="1836"/>
          </a:p>
        </p:txBody>
      </p:sp>
      <p:pic>
        <p:nvPicPr>
          <p:cNvPr id="5" name="Graphic 4" descr="Heartbeat">
            <a:extLst>
              <a:ext uri="{FF2B5EF4-FFF2-40B4-BE49-F238E27FC236}">
                <a16:creationId xmlns:a16="http://schemas.microsoft.com/office/drawing/2014/main" id="{BB44B547-8291-439C-A6C6-B81E1EA69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9432" y="1974929"/>
            <a:ext cx="932603" cy="932603"/>
          </a:xfrm>
          <a:prstGeom prst="rect">
            <a:avLst/>
          </a:prstGeom>
        </p:spPr>
      </p:pic>
      <p:sp>
        <p:nvSpPr>
          <p:cNvPr id="90" name="TextBox 89">
            <a:extLst>
              <a:ext uri="{FF2B5EF4-FFF2-40B4-BE49-F238E27FC236}">
                <a16:creationId xmlns:a16="http://schemas.microsoft.com/office/drawing/2014/main" id="{D1EEFE70-F596-4B70-AC38-84193E84738D}"/>
              </a:ext>
            </a:extLst>
          </p:cNvPr>
          <p:cNvSpPr txBox="1"/>
          <p:nvPr/>
        </p:nvSpPr>
        <p:spPr>
          <a:xfrm>
            <a:off x="1185233" y="1526308"/>
            <a:ext cx="2576067" cy="734534"/>
          </a:xfrm>
          <a:prstGeom prst="rect">
            <a:avLst/>
          </a:prstGeom>
          <a:noFill/>
        </p:spPr>
        <p:txBody>
          <a:bodyPr wrap="square" lIns="0" rIns="0" rtlCol="0" anchor="b">
            <a:spAutoFit/>
          </a:bodyPr>
          <a:lstStyle/>
          <a:p>
            <a:pPr algn="ctr"/>
            <a:r>
              <a:rPr lang="en-US" sz="2040" b="1" noProof="1"/>
              <a:t>Behavioral </a:t>
            </a:r>
          </a:p>
          <a:p>
            <a:pPr algn="ctr"/>
            <a:r>
              <a:rPr lang="en-IL" sz="2040" b="1" noProof="1"/>
              <a:t>Anomalies</a:t>
            </a:r>
            <a:endParaRPr lang="en-US" sz="2040" b="1" noProof="1"/>
          </a:p>
        </p:txBody>
      </p:sp>
      <p:pic>
        <p:nvPicPr>
          <p:cNvPr id="46" name="Graphic 45" descr="Heartbeat">
            <a:extLst>
              <a:ext uri="{FF2B5EF4-FFF2-40B4-BE49-F238E27FC236}">
                <a16:creationId xmlns:a16="http://schemas.microsoft.com/office/drawing/2014/main" id="{07AA1629-0301-4B98-83DC-06D923AEB1AA}"/>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62" y="1522187"/>
            <a:ext cx="762243" cy="762243"/>
          </a:xfrm>
          <a:prstGeom prst="rect">
            <a:avLst/>
          </a:prstGeom>
        </p:spPr>
      </p:pic>
      <p:pic>
        <p:nvPicPr>
          <p:cNvPr id="7" name="Graphic 6" descr="Siren">
            <a:extLst>
              <a:ext uri="{FF2B5EF4-FFF2-40B4-BE49-F238E27FC236}">
                <a16:creationId xmlns:a16="http://schemas.microsoft.com/office/drawing/2014/main" id="{282662F5-85A3-4743-B0AD-B8DED0DC0788}"/>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58409" y="3696631"/>
            <a:ext cx="759493" cy="759493"/>
          </a:xfrm>
          <a:prstGeom prst="rect">
            <a:avLst/>
          </a:prstGeom>
        </p:spPr>
      </p:pic>
      <p:pic>
        <p:nvPicPr>
          <p:cNvPr id="47" name="Graphic 46" descr="Siren">
            <a:extLst>
              <a:ext uri="{FF2B5EF4-FFF2-40B4-BE49-F238E27FC236}">
                <a16:creationId xmlns:a16="http://schemas.microsoft.com/office/drawing/2014/main" id="{AD402795-8CD2-4E85-A90D-773AFA56FB47}"/>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2239" y="4848288"/>
            <a:ext cx="579281" cy="579281"/>
          </a:xfrm>
          <a:prstGeom prst="rect">
            <a:avLst/>
          </a:prstGeom>
        </p:spPr>
      </p:pic>
      <p:pic>
        <p:nvPicPr>
          <p:cNvPr id="6" name="Picture 2" descr="Anti Malware Icons - Download Free Vector Icons | Noun Project">
            <a:extLst>
              <a:ext uri="{FF2B5EF4-FFF2-40B4-BE49-F238E27FC236}">
                <a16:creationId xmlns:a16="http://schemas.microsoft.com/office/drawing/2014/main" id="{5AFC445D-106A-41A8-A809-29687852839C}"/>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4704" y="3969166"/>
            <a:ext cx="1120040" cy="1120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atabase Error Icons - Download Free Vector Icons | Noun Project">
            <a:extLst>
              <a:ext uri="{FF2B5EF4-FFF2-40B4-BE49-F238E27FC236}">
                <a16:creationId xmlns:a16="http://schemas.microsoft.com/office/drawing/2014/main" id="{F71A0145-C8BD-4E82-A8C1-D033DB385387}"/>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5699" y="4690186"/>
            <a:ext cx="496367" cy="4963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Database Error Icons - Download Free Vector Icons | Noun Project">
            <a:extLst>
              <a:ext uri="{FF2B5EF4-FFF2-40B4-BE49-F238E27FC236}">
                <a16:creationId xmlns:a16="http://schemas.microsoft.com/office/drawing/2014/main" id="{127BDE25-7601-4320-BFC4-9CB4986983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90399" y="4066439"/>
            <a:ext cx="496367" cy="4963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Anti Malware Icons - Download Free Vector Icons | Noun Project">
            <a:extLst>
              <a:ext uri="{FF2B5EF4-FFF2-40B4-BE49-F238E27FC236}">
                <a16:creationId xmlns:a16="http://schemas.microsoft.com/office/drawing/2014/main" id="{D09173AC-17B1-4C40-B101-F2BAA13AF156}"/>
              </a:ext>
            </a:extLst>
          </p:cNvPr>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440186" y="5791591"/>
            <a:ext cx="519109" cy="53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74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
                                        <p:tgtEl>
                                          <p:spTgt spid="22"/>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249"/>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8" grpId="0"/>
      <p:bldP spid="84" grpId="0"/>
      <p:bldP spid="87" grpId="0"/>
      <p:bldP spid="93" grpId="0"/>
      <p:bldP spid="98" grpId="0" animBg="1"/>
      <p:bldP spid="90" grpId="0"/>
    </p:bld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PartnerSecurityDeepDive_PPT_Template" id="{5803A7EE-0030-427A-9CEB-9E3207CBE406}" vid="{ADBF409C-AD40-4384-BF2D-CA854D5D41BD}"/>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PartnerSecurityDeepDive_PPT_Template" id="{5803A7EE-0030-427A-9CEB-9E3207CBE406}" vid="{01A541E3-B8CC-47C9-92CF-FCA9395C18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fe6608f-6dea-4e80-becb-7332b59b54ec">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8B7FD5D198784EB2928AD315A0B86E" ma:contentTypeVersion="12" ma:contentTypeDescription="Create a new document." ma:contentTypeScope="" ma:versionID="5af2a26ad5d10aeed4a8a25d016ab9cf">
  <xsd:schema xmlns:xsd="http://www.w3.org/2001/XMLSchema" xmlns:xs="http://www.w3.org/2001/XMLSchema" xmlns:p="http://schemas.microsoft.com/office/2006/metadata/properties" xmlns:ns2="79a84fa7-1057-4f8e-b0e7-a9e0c282dd8a" xmlns:ns3="2fe6608f-6dea-4e80-becb-7332b59b54ec" targetNamespace="http://schemas.microsoft.com/office/2006/metadata/properties" ma:root="true" ma:fieldsID="685c8826d5faff4b7f604b2356d14cf7" ns2:_="" ns3:_="">
    <xsd:import namespace="79a84fa7-1057-4f8e-b0e7-a9e0c282dd8a"/>
    <xsd:import namespace="2fe6608f-6dea-4e80-becb-7332b59b54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84fa7-1057-4f8e-b0e7-a9e0c282dd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e6608f-6dea-4e80-becb-7332b59b54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9a84fa7-1057-4f8e-b0e7-a9e0c282dd8a"/>
    <ds:schemaRef ds:uri="http://purl.org/dc/terms/"/>
    <ds:schemaRef ds:uri="2fe6608f-6dea-4e80-becb-7332b59b54ec"/>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FAEF9A7E-E547-434C-95E0-BCD5EB041F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84fa7-1057-4f8e-b0e7-a9e0c282dd8a"/>
    <ds:schemaRef ds:uri="2fe6608f-6dea-4e80-becb-7332b59b54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AzurePartnerSecurityDeepDive_PPT_Template</Template>
  <TotalTime>12862</TotalTime>
  <Words>2934</Words>
  <Application>Microsoft Office PowerPoint</Application>
  <PresentationFormat>Custom</PresentationFormat>
  <Paragraphs>416</Paragraphs>
  <Slides>17</Slides>
  <Notes>17</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Azure 1</vt:lpstr>
      <vt:lpstr>Azure 2</vt:lpstr>
      <vt:lpstr>Defender for IoT Product Demonstration</vt:lpstr>
      <vt:lpstr>Agenda</vt:lpstr>
      <vt:lpstr>IoT/OT risk = Business Risk</vt:lpstr>
      <vt:lpstr>IoT &amp; ICS Security Maturity Model</vt:lpstr>
      <vt:lpstr>IoT &amp; ICS Security Maturity Model</vt:lpstr>
      <vt:lpstr>Defender for IoT: Agentless Security for Unmanaged Devices</vt:lpstr>
      <vt:lpstr>Differentiating by Security Research</vt:lpstr>
      <vt:lpstr>IT≠ OT IT &amp; OT Security – A Different Mindset</vt:lpstr>
      <vt:lpstr>Events that Affect IoT/OT Networks</vt:lpstr>
      <vt:lpstr>Examples of real-time IoT/OT threat alerts</vt:lpstr>
      <vt:lpstr>Azure Defender for IoT - Non-Invasive Deployment and Agentless Monitoring</vt:lpstr>
      <vt:lpstr>Challenges Addressed by Azure Defender for IoT</vt:lpstr>
      <vt:lpstr>PowerPoint Presentation</vt:lpstr>
      <vt:lpstr>Unified, End-to-End Protection For Greenfield &amp; Brownfield Environments</vt:lpstr>
      <vt:lpstr>Learn more</vt:lpstr>
      <vt:lpstr>Questions?</vt:lpstr>
      <vt:lpstr>Thank you.  Ariel Saghiv asaghiv@microsoft.com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Defender for IoT Product Demonstration</dc:title>
  <dc:subject>&lt;Speech title here&gt;</dc:subject>
  <dc:creator>Ariel Saghiv</dc:creator>
  <cp:keywords/>
  <dc:description>Template: Ariel Butz; ZUM Communications
Formatting: 
Audience Type:</dc:description>
  <cp:lastModifiedBy>Ariel Saghiv</cp:lastModifiedBy>
  <cp:revision>3</cp:revision>
  <cp:lastPrinted>2020-12-06T09:06:39Z</cp:lastPrinted>
  <dcterms:created xsi:type="dcterms:W3CDTF">2020-11-24T17:35:40Z</dcterms:created>
  <dcterms:modified xsi:type="dcterms:W3CDTF">2021-07-06T14:25:50Z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0x010100B68B7FD5D198784EB2928AD315A0B86E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2020-11-23T09:40:53Z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b9281020-7b79-4407-8020-a017bdab1f88</vt:lpwstr>
  </property>
  <property fmtid="{D5CDD505-2E9C-101B-9397-08002B2CF9AE}" pid="17" name="MSIP_Label_f42aa342-8706-4288-bd11-ebb85995028c_ContentBits">
    <vt:lpwstr>0</vt:lpwstr>
  </property>
  <property fmtid="{D5CDD505-2E9C-101B-9397-08002B2CF9AE}" pid="18" name="ComplianceAssetId">
    <vt:lpwstr/>
  </property>
</Properties>
</file>